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Proxima Nova"/>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business-functions/mckinsey-analytics/our-insights/breaking-away-the-secrets-to-scaling-analytics" TargetMode="External"/><Relationship Id="rId3" Type="http://schemas.openxmlformats.org/officeDocument/2006/relationships/hyperlink" Target="https://www.mckinsey.com/business-functions/mckinsey-analytics/our-insights/the-executives-ai-playbook?page=valu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27d89bd6c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3127d89bd6c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sz="1100"/>
              <a:t>Proposed path to future state</a:t>
            </a:r>
            <a:endParaRPr sz="1100"/>
          </a:p>
          <a:p>
            <a:pPr indent="0" lvl="0" marL="0" marR="0" rtl="0" algn="l">
              <a:lnSpc>
                <a:spcPct val="100000"/>
              </a:lnSpc>
              <a:spcBef>
                <a:spcPts val="0"/>
              </a:spcBef>
              <a:spcAft>
                <a:spcPts val="0"/>
              </a:spcAft>
              <a:buSzPts val="1100"/>
              <a:buFont typeface="Arial"/>
              <a:buNone/>
            </a:pPr>
            <a:r>
              <a:t/>
            </a:r>
            <a:endParaRPr sz="1100"/>
          </a:p>
          <a:p>
            <a:pPr indent="0" lvl="0" marL="0" marR="0" rtl="0" algn="l">
              <a:lnSpc>
                <a:spcPct val="100000"/>
              </a:lnSpc>
              <a:spcBef>
                <a:spcPts val="0"/>
              </a:spcBef>
              <a:spcAft>
                <a:spcPts val="0"/>
              </a:spcAft>
              <a:buSzPts val="1100"/>
              <a:buFont typeface="Arial"/>
              <a:buNone/>
            </a:pPr>
            <a:r>
              <a:rPr lang="en" sz="1100"/>
              <a:t>Align story with respect to </a:t>
            </a:r>
            <a:br>
              <a:rPr lang="en" sz="1100"/>
            </a:br>
            <a:r>
              <a:rPr lang="en" sz="1100" u="sng">
                <a:solidFill>
                  <a:schemeClr val="hlink"/>
                </a:solidFill>
                <a:hlinkClick r:id="rId2"/>
              </a:rPr>
              <a:t>https://www.mckinsey.com/business-functions/mckinsey-analytics/our-insights/breaking-away-the-secrets-to-scaling-analytics</a:t>
            </a:r>
            <a:r>
              <a:rPr lang="en" sz="1100"/>
              <a:t> </a:t>
            </a:r>
            <a:br>
              <a:rPr lang="en" sz="1100"/>
            </a:br>
            <a:r>
              <a:rPr lang="en" sz="1100" u="sng">
                <a:solidFill>
                  <a:schemeClr val="hlink"/>
                </a:solidFill>
                <a:hlinkClick r:id="rId3"/>
              </a:rPr>
              <a:t>https://www.mckinsey.com/business-functions/mckinsey-analytics/our-insights/the-executives-ai-playbook?page=value/</a:t>
            </a:r>
            <a:r>
              <a:rPr lang="en" sz="1100"/>
              <a:t>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27d89bd6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27d89bd6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JUN Activation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Responds to stress signals, including oxidative stress and cytokines (pro-inflammatory molecules).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Activation of JUN contributes to the inflammatory response in the brain.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Impact</a:t>
            </a:r>
            <a:r>
              <a:rPr lang="en">
                <a:solidFill>
                  <a:schemeClr val="dk1"/>
                </a:solidFill>
              </a:rPr>
              <a:t>: Increased neuronal damage, particularly in neurodegenerative diseases like Alzheimer's.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MTOR Signaling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Involved in key brain functions such as synaptic plasticity and memory 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Dysregulation in Neuroinflammation</a:t>
            </a:r>
            <a:r>
              <a:rPr lang="en">
                <a:solidFill>
                  <a:schemeClr val="dk1"/>
                </a:solidFill>
              </a:rPr>
              <a:t>: Overactive mTOR signaling can promote neuroinflammatory processes.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Impact</a:t>
            </a:r>
            <a:r>
              <a:rPr lang="en">
                <a:solidFill>
                  <a:schemeClr val="dk1"/>
                </a:solidFill>
              </a:rPr>
              <a:t>: Enhanced release of pro-inflammatory cytokines, creating environments that support cell damage and loss of function, contributing to neurodegeneration.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27d89bd6c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27d89bd6c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Key steps:  TOM and TIM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Translocation  (enter mitochondria)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Sorting and Processing  (directed to correct component of mitochondria)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Folding and Assembly (folded into mitochondrial pathway)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Supports atp production, metabolism, cell survival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 Value: 0.014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Found in Reactome 2022 database sheet</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27d89bd6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27d89bd6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27d89bd6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127d89bd6c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173c6e4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173c6e4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27d89bd6c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27d89bd6c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173c6e4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173c6e4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27d89bd6c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27d89bd6c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11c8580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11c8580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Seem to be less significant in the moderate vs severe then incipient vs mod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 value 0.024961262781567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Adds up with the known progression of mitochondrial dsyfunction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Gene Editing</a:t>
            </a:r>
            <a:r>
              <a:rPr lang="en" sz="1050">
                <a:solidFill>
                  <a:srgbClr val="0E0E0E"/>
                </a:solidFill>
              </a:rPr>
              <a:t>: Use CRISPR to correct mitochondrial DNA mutations.</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Replacement Therapy</a:t>
            </a:r>
            <a:r>
              <a:rPr lang="en" sz="1050">
                <a:solidFill>
                  <a:srgbClr val="0E0E0E"/>
                </a:solidFill>
              </a:rPr>
              <a:t>: Develop mitochondrial replacement techniques.</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Targeted Drugs</a:t>
            </a:r>
            <a:r>
              <a:rPr lang="en" sz="1050">
                <a:solidFill>
                  <a:srgbClr val="0E0E0E"/>
                </a:solidFill>
              </a:rPr>
              <a:t>: Design mitochondria-specific drug delivery systems.</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Biogenesis Boost</a:t>
            </a:r>
            <a:r>
              <a:rPr lang="en" sz="1050">
                <a:solidFill>
                  <a:srgbClr val="0E0E0E"/>
                </a:solidFill>
              </a:rPr>
              <a:t>: Stimulate new mitochondria production.</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Protein Import Study</a:t>
            </a:r>
            <a:r>
              <a:rPr lang="en" sz="1050">
                <a:solidFill>
                  <a:srgbClr val="0E0E0E"/>
                </a:solidFill>
              </a:rPr>
              <a:t>: Explore TIM and TOM pathways in disease.</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Oxidative Stress Control</a:t>
            </a:r>
            <a:r>
              <a:rPr lang="en" sz="1050">
                <a:solidFill>
                  <a:srgbClr val="0E0E0E"/>
                </a:solidFill>
              </a:rPr>
              <a:t>: Find effective antioxidants for mitochondria.</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Quality Control</a:t>
            </a:r>
            <a:r>
              <a:rPr lang="en" sz="1050">
                <a:solidFill>
                  <a:srgbClr val="0E0E0E"/>
                </a:solidFill>
              </a:rPr>
              <a:t>: Enhance mitophagy and mitochondrial dynamics.</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Biomarker Discovery</a:t>
            </a:r>
            <a:r>
              <a:rPr lang="en" sz="1050">
                <a:solidFill>
                  <a:srgbClr val="0E0E0E"/>
                </a:solidFill>
              </a:rPr>
              <a:t>: Identify biomarkers for diagnosis and tracking.</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Stem Cell Potential</a:t>
            </a:r>
            <a:r>
              <a:rPr lang="en" sz="1050">
                <a:solidFill>
                  <a:srgbClr val="0E0E0E"/>
                </a:solidFill>
              </a:rPr>
              <a:t>: Test stem cells for mitochondrial repair.</a:t>
            </a:r>
            <a:endParaRPr sz="10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050">
                <a:solidFill>
                  <a:srgbClr val="0E0E0E"/>
                </a:solidFill>
              </a:rPr>
              <a:t>	•	</a:t>
            </a:r>
            <a:r>
              <a:rPr b="1" lang="en" sz="1050">
                <a:solidFill>
                  <a:srgbClr val="0E0E0E"/>
                </a:solidFill>
              </a:rPr>
              <a:t>Aging Studies</a:t>
            </a:r>
            <a:r>
              <a:rPr lang="en" sz="1050">
                <a:solidFill>
                  <a:srgbClr val="0E0E0E"/>
                </a:solidFill>
              </a:rPr>
              <a:t>: Investigate mitochondrial decline with age.</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27d89bd6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127d89bd6c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27d89bd6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127d89bd6c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600">
                <a:solidFill>
                  <a:srgbClr val="202124"/>
                </a:solidFill>
                <a:highlight>
                  <a:schemeClr val="lt1"/>
                </a:highlight>
                <a:latin typeface="Roboto"/>
                <a:ea typeface="Roboto"/>
                <a:cs typeface="Roboto"/>
                <a:sym typeface="Roboto"/>
              </a:rPr>
              <a:t>1 week </a:t>
            </a:r>
            <a:endParaRPr b="1" sz="160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b="1" sz="1600">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27d89bd6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127d89bd6c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173c6e4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173c6e4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27d89bd6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127d89bd6c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sz="900">
                <a:latin typeface="Proxima Nova"/>
                <a:ea typeface="Proxima Nova"/>
                <a:cs typeface="Proxima Nova"/>
                <a:sym typeface="Proxima Nova"/>
              </a:rPr>
              <a:t>Can we identify risk? </a:t>
            </a:r>
            <a:endParaRPr sz="900">
              <a:latin typeface="Proxima Nova"/>
              <a:ea typeface="Proxima Nova"/>
              <a:cs typeface="Proxima Nova"/>
              <a:sym typeface="Proxima Nova"/>
            </a:endParaRPr>
          </a:p>
          <a:p>
            <a:pPr indent="0" lvl="0" marL="0" marR="0" rtl="0" algn="l">
              <a:lnSpc>
                <a:spcPct val="100000"/>
              </a:lnSpc>
              <a:spcBef>
                <a:spcPts val="0"/>
              </a:spcBef>
              <a:spcAft>
                <a:spcPts val="0"/>
              </a:spcAft>
              <a:buSzPts val="1100"/>
              <a:buFont typeface="Arial"/>
              <a:buNone/>
            </a:pPr>
            <a:r>
              <a:t/>
            </a:r>
            <a:endParaRPr sz="900">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2314fc6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2314fc6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27d89bd6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3127d89bd6c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27d89bd6c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27d89bd6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27d89bd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27d89bd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27d89b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27d89b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27d89bd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27d89bd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27d89bd6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27d89bd6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Hippocampal Neurogenesis: activity dependent process that regulates memory and learning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50" name="Shape 50"/>
        <p:cNvGrpSpPr/>
        <p:nvPr/>
      </p:nvGrpSpPr>
      <p:grpSpPr>
        <a:xfrm>
          <a:off x="0" y="0"/>
          <a:ext cx="0" cy="0"/>
          <a:chOff x="0" y="0"/>
          <a:chExt cx="0" cy="0"/>
        </a:xfrm>
      </p:grpSpPr>
      <p:sp>
        <p:nvSpPr>
          <p:cNvPr id="51" name="Google Shape;51;p13"/>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3733800" y="1209600"/>
            <a:ext cx="4572000" cy="3000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6666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54" name="Shape 54"/>
        <p:cNvGrpSpPr/>
        <p:nvPr/>
      </p:nvGrpSpPr>
      <p:grpSpPr>
        <a:xfrm>
          <a:off x="0" y="0"/>
          <a:ext cx="0" cy="0"/>
          <a:chOff x="0" y="0"/>
          <a:chExt cx="0" cy="0"/>
        </a:xfrm>
      </p:grpSpPr>
      <p:sp>
        <p:nvSpPr>
          <p:cNvPr id="55" name="Google Shape;55;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5"/>
          <p:cNvSpPr txBox="1"/>
          <p:nvPr/>
        </p:nvSpPr>
        <p:spPr>
          <a:xfrm>
            <a:off x="231550" y="1574000"/>
            <a:ext cx="4440600" cy="6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Open Sans"/>
              <a:buNone/>
            </a:pPr>
            <a:r>
              <a:rPr b="1" lang="en" sz="3200"/>
              <a:t>Gene Expression in Alzheimer’s Disease Patients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sp>
        <p:nvSpPr>
          <p:cNvPr id="61" name="Google Shape;61;p15"/>
          <p:cNvSpPr txBox="1"/>
          <p:nvPr/>
        </p:nvSpPr>
        <p:spPr>
          <a:xfrm>
            <a:off x="479175" y="3415275"/>
            <a:ext cx="3816000" cy="8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34343"/>
              </a:buClr>
              <a:buSzPts val="1400"/>
              <a:buFont typeface="Proxima Nova"/>
              <a:buNone/>
            </a:pPr>
            <a:r>
              <a:t/>
            </a:r>
            <a:endParaRPr b="0" i="0" sz="1400" u="none" cap="none" strike="noStrike">
              <a:solidFill>
                <a:srgbClr val="000000"/>
              </a:solidFill>
              <a:latin typeface="Arial"/>
              <a:ea typeface="Arial"/>
              <a:cs typeface="Arial"/>
              <a:sym typeface="Arial"/>
            </a:endParaRPr>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nvSpPr>
        <p:spPr>
          <a:xfrm>
            <a:off x="286250" y="3337875"/>
            <a:ext cx="3703200" cy="16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100"/>
              <a:t>Groups of Interest: </a:t>
            </a:r>
            <a:endParaRPr sz="1100"/>
          </a:p>
          <a:p>
            <a:pPr indent="-298450" lvl="0" marL="457200" marR="0" rtl="0" algn="l">
              <a:lnSpc>
                <a:spcPct val="100000"/>
              </a:lnSpc>
              <a:spcBef>
                <a:spcPts val="1000"/>
              </a:spcBef>
              <a:spcAft>
                <a:spcPts val="0"/>
              </a:spcAft>
              <a:buSzPts val="1100"/>
              <a:buChar char="●"/>
            </a:pPr>
            <a:r>
              <a:rPr lang="en" sz="1100"/>
              <a:t>Moderate vs Incipient </a:t>
            </a:r>
            <a:endParaRPr sz="1100"/>
          </a:p>
          <a:p>
            <a:pPr indent="-298450" lvl="0" marL="457200" marR="0" rtl="0" algn="l">
              <a:lnSpc>
                <a:spcPct val="100000"/>
              </a:lnSpc>
              <a:spcBef>
                <a:spcPts val="0"/>
              </a:spcBef>
              <a:spcAft>
                <a:spcPts val="0"/>
              </a:spcAft>
              <a:buSzPts val="1100"/>
              <a:buChar char="●"/>
            </a:pPr>
            <a:r>
              <a:rPr lang="en" sz="1100"/>
              <a:t>Severe vs Moderate </a:t>
            </a:r>
            <a:endParaRPr sz="1100"/>
          </a:p>
        </p:txBody>
      </p:sp>
      <p:pic>
        <p:nvPicPr>
          <p:cNvPr id="64" name="Google Shape;64;p15"/>
          <p:cNvPicPr preferRelativeResize="0"/>
          <p:nvPr/>
        </p:nvPicPr>
        <p:blipFill rotWithShape="1">
          <a:blip r:embed="rId3">
            <a:alphaModFix/>
          </a:blip>
          <a:srcRect b="6926" l="48735" r="4159" t="4617"/>
          <a:stretch/>
        </p:blipFill>
        <p:spPr>
          <a:xfrm>
            <a:off x="4392100" y="0"/>
            <a:ext cx="4928824" cy="5143500"/>
          </a:xfrm>
          <a:prstGeom prst="rect">
            <a:avLst/>
          </a:prstGeom>
          <a:noFill/>
          <a:ln>
            <a:noFill/>
          </a:ln>
        </p:spPr>
      </p:pic>
      <p:pic>
        <p:nvPicPr>
          <p:cNvPr descr="Master's in Health Informatics &amp; Data Science at Georgetown University -  Global Admissions" id="65" name="Google Shape;65;p15"/>
          <p:cNvPicPr preferRelativeResize="0"/>
          <p:nvPr/>
        </p:nvPicPr>
        <p:blipFill>
          <a:blip r:embed="rId4">
            <a:alphaModFix/>
          </a:blip>
          <a:stretch>
            <a:fillRect/>
          </a:stretch>
        </p:blipFill>
        <p:spPr>
          <a:xfrm>
            <a:off x="286250" y="211600"/>
            <a:ext cx="1219625" cy="121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235500" y="193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Neuroinflammation WP-4919</a:t>
            </a:r>
            <a:endParaRPr sz="2320"/>
          </a:p>
        </p:txBody>
      </p:sp>
      <p:sp>
        <p:nvSpPr>
          <p:cNvPr id="214" name="Google Shape;214;p24"/>
          <p:cNvSpPr txBox="1"/>
          <p:nvPr>
            <p:ph idx="1" type="body"/>
          </p:nvPr>
        </p:nvSpPr>
        <p:spPr>
          <a:xfrm>
            <a:off x="159300" y="766575"/>
            <a:ext cx="8520600" cy="785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b="1" lang="en" sz="1052">
                <a:solidFill>
                  <a:schemeClr val="dk1"/>
                </a:solidFill>
              </a:rPr>
              <a:t>Impacts the Brain</a:t>
            </a:r>
            <a:r>
              <a:rPr lang="en" sz="1052">
                <a:solidFill>
                  <a:schemeClr val="dk1"/>
                </a:solidFill>
              </a:rPr>
              <a:t>: Involves immune activation within the CNS due to injury, infection, toxins, or diseases.</a:t>
            </a:r>
            <a:endParaRPr sz="1052">
              <a:solidFill>
                <a:schemeClr val="dk1"/>
              </a:solidFill>
            </a:endParaRPr>
          </a:p>
          <a:p>
            <a:pPr indent="0" lvl="0" marL="0" rtl="0" algn="l">
              <a:lnSpc>
                <a:spcPct val="95000"/>
              </a:lnSpc>
              <a:spcBef>
                <a:spcPts val="1200"/>
              </a:spcBef>
              <a:spcAft>
                <a:spcPts val="0"/>
              </a:spcAft>
              <a:buNone/>
            </a:pPr>
            <a:r>
              <a:rPr b="1" lang="en" sz="1052">
                <a:solidFill>
                  <a:schemeClr val="dk1"/>
                </a:solidFill>
              </a:rPr>
              <a:t>Chronic Neuroinflammation</a:t>
            </a:r>
            <a:r>
              <a:rPr lang="en" sz="1052">
                <a:solidFill>
                  <a:schemeClr val="dk1"/>
                </a:solidFill>
              </a:rPr>
              <a:t>: Linked to conditions like Alzheimer’s, Parkinson’s, and Multiple Sclerosis.</a:t>
            </a:r>
            <a:endParaRPr sz="1050">
              <a:solidFill>
                <a:schemeClr val="dk1"/>
              </a:solidFill>
            </a:endParaRPr>
          </a:p>
          <a:p>
            <a:pPr indent="0" lvl="0" marL="0" rtl="0" algn="l">
              <a:lnSpc>
                <a:spcPct val="95000"/>
              </a:lnSpc>
              <a:spcBef>
                <a:spcPts val="1200"/>
              </a:spcBef>
              <a:spcAft>
                <a:spcPts val="1200"/>
              </a:spcAft>
              <a:buSzPts val="852"/>
              <a:buNone/>
            </a:pPr>
            <a:r>
              <a:t/>
            </a:r>
            <a:endParaRPr sz="1595"/>
          </a:p>
        </p:txBody>
      </p:sp>
      <p:sp>
        <p:nvSpPr>
          <p:cNvPr id="215" name="Google Shape;215;p24"/>
          <p:cNvSpPr txBox="1"/>
          <p:nvPr/>
        </p:nvSpPr>
        <p:spPr>
          <a:xfrm>
            <a:off x="173825" y="1850750"/>
            <a:ext cx="3108300" cy="3006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6" name="Google Shape;216;p24"/>
          <p:cNvSpPr txBox="1"/>
          <p:nvPr/>
        </p:nvSpPr>
        <p:spPr>
          <a:xfrm>
            <a:off x="174450" y="1533600"/>
            <a:ext cx="6106800" cy="3912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lnSpc>
                <a:spcPct val="95000"/>
              </a:lnSpc>
              <a:spcBef>
                <a:spcPts val="1200"/>
              </a:spcBef>
              <a:spcAft>
                <a:spcPts val="200"/>
              </a:spcAft>
              <a:buNone/>
            </a:pPr>
            <a:r>
              <a:rPr b="1" lang="en" sz="1052">
                <a:solidFill>
                  <a:schemeClr val="lt1"/>
                </a:solidFill>
              </a:rPr>
              <a:t>Key Immune Cells Involved:</a:t>
            </a:r>
            <a:endParaRPr b="1" sz="1200">
              <a:solidFill>
                <a:schemeClr val="lt1"/>
              </a:solidFill>
            </a:endParaRPr>
          </a:p>
        </p:txBody>
      </p:sp>
      <p:sp>
        <p:nvSpPr>
          <p:cNvPr id="217" name="Google Shape;217;p24"/>
          <p:cNvSpPr txBox="1"/>
          <p:nvPr/>
        </p:nvSpPr>
        <p:spPr>
          <a:xfrm>
            <a:off x="159300" y="2142399"/>
            <a:ext cx="3054300" cy="1899300"/>
          </a:xfrm>
          <a:prstGeom prst="rect">
            <a:avLst/>
          </a:prstGeom>
          <a:noFill/>
          <a:ln>
            <a:noFill/>
          </a:ln>
        </p:spPr>
        <p:txBody>
          <a:bodyPr anchorCtr="0" anchor="t" bIns="91425" lIns="91425" spcFirstLastPara="1" rIns="91425" wrap="square" tIns="91425">
            <a:spAutoFit/>
          </a:bodyPr>
          <a:lstStyle/>
          <a:p>
            <a:pPr indent="-295433" lvl="0" marL="457200" rtl="0" algn="l">
              <a:lnSpc>
                <a:spcPct val="95000"/>
              </a:lnSpc>
              <a:spcBef>
                <a:spcPts val="1200"/>
              </a:spcBef>
              <a:spcAft>
                <a:spcPts val="0"/>
              </a:spcAft>
              <a:buClr>
                <a:schemeClr val="dk1"/>
              </a:buClr>
              <a:buSzPts val="1053"/>
              <a:buChar char="●"/>
            </a:pPr>
            <a:r>
              <a:rPr b="1" lang="en" sz="1052">
                <a:solidFill>
                  <a:schemeClr val="dk1"/>
                </a:solidFill>
              </a:rPr>
              <a:t>Microglia Activation</a:t>
            </a:r>
            <a:endParaRPr b="1" sz="1052">
              <a:solidFill>
                <a:schemeClr val="dk1"/>
              </a:solidFill>
            </a:endParaRPr>
          </a:p>
          <a:p>
            <a:pPr indent="-181133" lvl="1" marL="571500" rtl="0" algn="l">
              <a:lnSpc>
                <a:spcPct val="95000"/>
              </a:lnSpc>
              <a:spcBef>
                <a:spcPts val="1000"/>
              </a:spcBef>
              <a:spcAft>
                <a:spcPts val="0"/>
              </a:spcAft>
              <a:buClr>
                <a:schemeClr val="dk1"/>
              </a:buClr>
              <a:buSzPts val="1053"/>
              <a:buChar char="○"/>
            </a:pPr>
            <a:r>
              <a:rPr b="1" lang="en" sz="1052">
                <a:solidFill>
                  <a:schemeClr val="dk1"/>
                </a:solidFill>
              </a:rPr>
              <a:t>Dual Role</a:t>
            </a:r>
            <a:r>
              <a:rPr lang="en" sz="1052">
                <a:solidFill>
                  <a:schemeClr val="dk1"/>
                </a:solidFill>
              </a:rPr>
              <a:t>: Defend against pathogens and clear debris but can become harmful when chronically activated.</a:t>
            </a:r>
            <a:endParaRPr sz="1052">
              <a:solidFill>
                <a:schemeClr val="dk1"/>
              </a:solidFill>
            </a:endParaRPr>
          </a:p>
          <a:p>
            <a:pPr indent="-181133" lvl="1" marL="571500" rtl="0" algn="l">
              <a:lnSpc>
                <a:spcPct val="95000"/>
              </a:lnSpc>
              <a:spcBef>
                <a:spcPts val="1000"/>
              </a:spcBef>
              <a:spcAft>
                <a:spcPts val="0"/>
              </a:spcAft>
              <a:buClr>
                <a:schemeClr val="dk1"/>
              </a:buClr>
              <a:buSzPts val="1053"/>
              <a:buChar char="○"/>
            </a:pPr>
            <a:r>
              <a:rPr b="1" lang="en" sz="1052">
                <a:solidFill>
                  <a:schemeClr val="dk1"/>
                </a:solidFill>
              </a:rPr>
              <a:t>In Disease</a:t>
            </a:r>
            <a:r>
              <a:rPr lang="en" sz="1052">
                <a:solidFill>
                  <a:schemeClr val="dk1"/>
                </a:solidFill>
              </a:rPr>
              <a:t>: Release proinflammatory molecules, leading to neuronal damage, synaptic disruption, and protein accumulation (e.g., amyloid-beta in Alzheimer's).</a:t>
            </a:r>
            <a:endParaRPr sz="1100">
              <a:solidFill>
                <a:schemeClr val="dk1"/>
              </a:solidFill>
            </a:endParaRPr>
          </a:p>
        </p:txBody>
      </p:sp>
      <p:sp>
        <p:nvSpPr>
          <p:cNvPr id="218" name="Google Shape;218;p24"/>
          <p:cNvSpPr txBox="1"/>
          <p:nvPr/>
        </p:nvSpPr>
        <p:spPr>
          <a:xfrm>
            <a:off x="3417200" y="1929187"/>
            <a:ext cx="2864100" cy="292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9" name="Google Shape;219;p24"/>
          <p:cNvSpPr txBox="1"/>
          <p:nvPr/>
        </p:nvSpPr>
        <p:spPr>
          <a:xfrm>
            <a:off x="3303250" y="2142400"/>
            <a:ext cx="2864100" cy="1575300"/>
          </a:xfrm>
          <a:prstGeom prst="rect">
            <a:avLst/>
          </a:prstGeom>
          <a:noFill/>
          <a:ln>
            <a:noFill/>
          </a:ln>
        </p:spPr>
        <p:txBody>
          <a:bodyPr anchorCtr="0" anchor="t" bIns="91425" lIns="91425" spcFirstLastPara="1" rIns="91425" wrap="square" tIns="91425">
            <a:spAutoFit/>
          </a:bodyPr>
          <a:lstStyle/>
          <a:p>
            <a:pPr indent="-295433" lvl="0" marL="457200" rtl="0" algn="l">
              <a:lnSpc>
                <a:spcPct val="95000"/>
              </a:lnSpc>
              <a:spcBef>
                <a:spcPts val="1200"/>
              </a:spcBef>
              <a:spcAft>
                <a:spcPts val="0"/>
              </a:spcAft>
              <a:buClr>
                <a:schemeClr val="dk1"/>
              </a:buClr>
              <a:buSzPts val="1053"/>
              <a:buChar char="●"/>
            </a:pPr>
            <a:r>
              <a:rPr b="1" lang="en" sz="1052">
                <a:solidFill>
                  <a:schemeClr val="dk1"/>
                </a:solidFill>
              </a:rPr>
              <a:t>Astrocytes in Neuroinflammation</a:t>
            </a:r>
            <a:endParaRPr b="1" sz="1052">
              <a:solidFill>
                <a:schemeClr val="dk1"/>
              </a:solidFill>
            </a:endParaRPr>
          </a:p>
          <a:p>
            <a:pPr indent="-181133" lvl="1" marL="571500" rtl="0" algn="l">
              <a:lnSpc>
                <a:spcPct val="95000"/>
              </a:lnSpc>
              <a:spcBef>
                <a:spcPts val="1000"/>
              </a:spcBef>
              <a:spcAft>
                <a:spcPts val="0"/>
              </a:spcAft>
              <a:buClr>
                <a:schemeClr val="dk1"/>
              </a:buClr>
              <a:buSzPts val="1053"/>
              <a:buChar char="○"/>
            </a:pPr>
            <a:r>
              <a:rPr b="1" lang="en" sz="1052">
                <a:solidFill>
                  <a:schemeClr val="dk1"/>
                </a:solidFill>
              </a:rPr>
              <a:t>Reactive Astrogliosis</a:t>
            </a:r>
            <a:r>
              <a:rPr lang="en" sz="1052">
                <a:solidFill>
                  <a:schemeClr val="dk1"/>
                </a:solidFill>
              </a:rPr>
              <a:t>: Structural and functional changes in response to neuroinflammatory signals.</a:t>
            </a:r>
            <a:endParaRPr sz="1052">
              <a:solidFill>
                <a:schemeClr val="dk1"/>
              </a:solidFill>
            </a:endParaRPr>
          </a:p>
          <a:p>
            <a:pPr indent="-181133" lvl="1" marL="571500" rtl="0" algn="l">
              <a:lnSpc>
                <a:spcPct val="95000"/>
              </a:lnSpc>
              <a:spcBef>
                <a:spcPts val="1000"/>
              </a:spcBef>
              <a:spcAft>
                <a:spcPts val="0"/>
              </a:spcAft>
              <a:buClr>
                <a:schemeClr val="dk1"/>
              </a:buClr>
              <a:buSzPts val="1053"/>
              <a:buChar char="○"/>
            </a:pPr>
            <a:r>
              <a:rPr b="1" lang="en" sz="1052">
                <a:solidFill>
                  <a:schemeClr val="dk1"/>
                </a:solidFill>
              </a:rPr>
              <a:t>Impact</a:t>
            </a:r>
            <a:r>
              <a:rPr lang="en" sz="1052">
                <a:solidFill>
                  <a:schemeClr val="dk1"/>
                </a:solidFill>
              </a:rPr>
              <a:t>: Contributes to neuronal injury and worsens the inflammatory environment.</a:t>
            </a:r>
            <a:endParaRPr b="1" sz="852">
              <a:solidFill>
                <a:schemeClr val="dk1"/>
              </a:solidFill>
            </a:endParaRPr>
          </a:p>
        </p:txBody>
      </p:sp>
      <p:sp>
        <p:nvSpPr>
          <p:cNvPr id="220" name="Google Shape;220;p24"/>
          <p:cNvSpPr txBox="1"/>
          <p:nvPr/>
        </p:nvSpPr>
        <p:spPr>
          <a:xfrm>
            <a:off x="6492575" y="1533600"/>
            <a:ext cx="2437500" cy="391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200"/>
              </a:spcAft>
              <a:buNone/>
            </a:pPr>
            <a:r>
              <a:rPr b="1" lang="en" sz="1052">
                <a:solidFill>
                  <a:schemeClr val="lt1"/>
                </a:solidFill>
              </a:rPr>
              <a:t>Consequences of Chronic Neuroinflammation</a:t>
            </a:r>
            <a:endParaRPr b="1" sz="1052">
              <a:solidFill>
                <a:schemeClr val="lt1"/>
              </a:solidFill>
            </a:endParaRPr>
          </a:p>
        </p:txBody>
      </p:sp>
      <p:sp>
        <p:nvSpPr>
          <p:cNvPr id="221" name="Google Shape;221;p24"/>
          <p:cNvSpPr txBox="1"/>
          <p:nvPr/>
        </p:nvSpPr>
        <p:spPr>
          <a:xfrm>
            <a:off x="6492575" y="1929187"/>
            <a:ext cx="2437500" cy="292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None/>
            </a:pPr>
            <a:r>
              <a:t/>
            </a:r>
            <a:endParaRPr sz="1800">
              <a:solidFill>
                <a:schemeClr val="dk2"/>
              </a:solidFill>
            </a:endParaRPr>
          </a:p>
        </p:txBody>
      </p:sp>
      <p:sp>
        <p:nvSpPr>
          <p:cNvPr id="222" name="Google Shape;222;p24"/>
          <p:cNvSpPr txBox="1"/>
          <p:nvPr/>
        </p:nvSpPr>
        <p:spPr>
          <a:xfrm>
            <a:off x="6395825" y="2066200"/>
            <a:ext cx="2665800" cy="2709000"/>
          </a:xfrm>
          <a:prstGeom prst="rect">
            <a:avLst/>
          </a:prstGeom>
          <a:noFill/>
          <a:ln>
            <a:noFill/>
          </a:ln>
        </p:spPr>
        <p:txBody>
          <a:bodyPr anchorCtr="0" anchor="t" bIns="91425" lIns="91425" spcFirstLastPara="1" rIns="91425" wrap="square" tIns="91425">
            <a:spAutoFit/>
          </a:bodyPr>
          <a:lstStyle/>
          <a:p>
            <a:pPr indent="-292100" lvl="0" marL="457200" rtl="0" algn="l">
              <a:lnSpc>
                <a:spcPct val="95000"/>
              </a:lnSpc>
              <a:spcBef>
                <a:spcPts val="1200"/>
              </a:spcBef>
              <a:spcAft>
                <a:spcPts val="0"/>
              </a:spcAft>
              <a:buClr>
                <a:schemeClr val="dk1"/>
              </a:buClr>
              <a:buSzPts val="1000"/>
              <a:buChar char="●"/>
            </a:pPr>
            <a:r>
              <a:rPr b="1" lang="en" sz="1000">
                <a:solidFill>
                  <a:schemeClr val="dk1"/>
                </a:solidFill>
              </a:rPr>
              <a:t>Pro-inflammatory Cytokines</a:t>
            </a:r>
            <a:r>
              <a:rPr lang="en" sz="1000">
                <a:solidFill>
                  <a:schemeClr val="dk1"/>
                </a:solidFill>
              </a:rPr>
              <a:t>: Released by activated microglia and astrocytes.</a:t>
            </a:r>
            <a:endParaRPr sz="1000">
              <a:solidFill>
                <a:schemeClr val="dk1"/>
              </a:solidFill>
            </a:endParaRPr>
          </a:p>
          <a:p>
            <a:pPr indent="-292100" lvl="0" marL="457200" rtl="0" algn="l">
              <a:lnSpc>
                <a:spcPct val="95000"/>
              </a:lnSpc>
              <a:spcBef>
                <a:spcPts val="1000"/>
              </a:spcBef>
              <a:spcAft>
                <a:spcPts val="0"/>
              </a:spcAft>
              <a:buClr>
                <a:schemeClr val="dk1"/>
              </a:buClr>
              <a:buSzPts val="1000"/>
              <a:buChar char="●"/>
            </a:pPr>
            <a:r>
              <a:rPr b="1" lang="en" sz="1000">
                <a:solidFill>
                  <a:schemeClr val="dk1"/>
                </a:solidFill>
              </a:rPr>
              <a:t>Neurotoxic Environment</a:t>
            </a:r>
            <a:r>
              <a:rPr lang="en" sz="1000">
                <a:solidFill>
                  <a:schemeClr val="dk1"/>
                </a:solidFill>
              </a:rPr>
              <a:t>: Accelerates neuronal death and disease progression.</a:t>
            </a:r>
            <a:endParaRPr sz="1000">
              <a:solidFill>
                <a:schemeClr val="dk1"/>
              </a:solidFill>
            </a:endParaRPr>
          </a:p>
          <a:p>
            <a:pPr indent="-292100" lvl="0" marL="457200" rtl="0" algn="l">
              <a:lnSpc>
                <a:spcPct val="115000"/>
              </a:lnSpc>
              <a:spcBef>
                <a:spcPts val="1000"/>
              </a:spcBef>
              <a:spcAft>
                <a:spcPts val="0"/>
              </a:spcAft>
              <a:buClr>
                <a:schemeClr val="dk1"/>
              </a:buClr>
              <a:buSzPts val="1000"/>
              <a:buChar char="●"/>
            </a:pPr>
            <a:r>
              <a:rPr lang="en" sz="1000">
                <a:solidFill>
                  <a:schemeClr val="dk1"/>
                </a:solidFill>
              </a:rPr>
              <a:t>Moderate Alzheimer’s patients had 2 differentially expressed genes in this pathway (p-value: 0.0044)</a:t>
            </a:r>
            <a:endParaRPr sz="1000">
              <a:solidFill>
                <a:schemeClr val="dk1"/>
              </a:solidFill>
            </a:endParaRPr>
          </a:p>
          <a:p>
            <a:pPr indent="-292100" lvl="1" marL="914400" rtl="0" algn="l">
              <a:lnSpc>
                <a:spcPct val="115000"/>
              </a:lnSpc>
              <a:spcBef>
                <a:spcPts val="1000"/>
              </a:spcBef>
              <a:spcAft>
                <a:spcPts val="1200"/>
              </a:spcAft>
              <a:buClr>
                <a:schemeClr val="dk1"/>
              </a:buClr>
              <a:buSzPts val="1000"/>
              <a:buChar char="○"/>
            </a:pPr>
            <a:r>
              <a:rPr lang="en" sz="1000">
                <a:solidFill>
                  <a:schemeClr val="dk1"/>
                </a:solidFill>
              </a:rPr>
              <a:t>JUN and MTOR - play crucial roles in exacerbating inflammation in the brain</a:t>
            </a:r>
            <a:endParaRPr b="1"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p:nvPr/>
        </p:nvSpPr>
        <p:spPr>
          <a:xfrm>
            <a:off x="411075" y="1161343"/>
            <a:ext cx="3923700" cy="4359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300">
                <a:solidFill>
                  <a:schemeClr val="lt1"/>
                </a:solidFill>
              </a:rPr>
              <a:t>Normal Function: </a:t>
            </a:r>
            <a:endParaRPr b="1" sz="1300">
              <a:solidFill>
                <a:schemeClr val="lt1"/>
              </a:solidFill>
            </a:endParaRPr>
          </a:p>
        </p:txBody>
      </p:sp>
      <p:sp>
        <p:nvSpPr>
          <p:cNvPr id="228" name="Google Shape;228;p25"/>
          <p:cNvSpPr/>
          <p:nvPr/>
        </p:nvSpPr>
        <p:spPr>
          <a:xfrm>
            <a:off x="4706350" y="1153925"/>
            <a:ext cx="3948900" cy="4359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lt1"/>
                </a:solidFill>
              </a:rPr>
              <a:t>Gene Alterations: (0.014 p-value, 3/65 overlap)</a:t>
            </a:r>
            <a:endParaRPr b="1" sz="1300">
              <a:solidFill>
                <a:schemeClr val="lt1"/>
              </a:solidFill>
            </a:endParaRPr>
          </a:p>
        </p:txBody>
      </p:sp>
      <p:sp>
        <p:nvSpPr>
          <p:cNvPr id="229" name="Google Shape;229;p25"/>
          <p:cNvSpPr/>
          <p:nvPr/>
        </p:nvSpPr>
        <p:spPr>
          <a:xfrm>
            <a:off x="436225" y="1754100"/>
            <a:ext cx="3923700" cy="2924400"/>
          </a:xfrm>
          <a:prstGeom prst="rect">
            <a:avLst/>
          </a:prstGeom>
          <a:solidFill>
            <a:srgbClr val="FFFFFF"/>
          </a:solidFill>
          <a:ln>
            <a:noFill/>
          </a:ln>
          <a:effectLst>
            <a:outerShdw blurRad="57150" rotWithShape="0" algn="bl" dir="1020000" dist="57150">
              <a:srgbClr val="7BAAF7">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p:nvPr/>
        </p:nvSpPr>
        <p:spPr>
          <a:xfrm>
            <a:off x="4719000" y="1754099"/>
            <a:ext cx="3948900" cy="2924400"/>
          </a:xfrm>
          <a:prstGeom prst="rect">
            <a:avLst/>
          </a:prstGeom>
          <a:solidFill>
            <a:srgbClr val="FFFFFF"/>
          </a:solidFill>
          <a:ln>
            <a:noFill/>
          </a:ln>
          <a:effectLst>
            <a:outerShdw blurRad="57150" rotWithShape="0" algn="bl" dir="1020000" dist="57150">
              <a:srgbClr val="7BAAF7">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5"/>
          <p:cNvSpPr/>
          <p:nvPr/>
        </p:nvSpPr>
        <p:spPr>
          <a:xfrm>
            <a:off x="311700" y="1681800"/>
            <a:ext cx="3923700" cy="3069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Transports essential proteins from cytosol into mitochondria to maintain cellular energy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Key functions: </a:t>
            </a:r>
            <a:endParaRPr sz="1100">
              <a:solidFill>
                <a:schemeClr val="dk1"/>
              </a:solidFill>
            </a:endParaRPr>
          </a:p>
          <a:p>
            <a:pPr indent="-298450" lvl="1" marL="914400" rtl="0" algn="l">
              <a:lnSpc>
                <a:spcPct val="115000"/>
              </a:lnSpc>
              <a:spcBef>
                <a:spcPts val="1000"/>
              </a:spcBef>
              <a:spcAft>
                <a:spcPts val="0"/>
              </a:spcAft>
              <a:buClr>
                <a:schemeClr val="dk1"/>
              </a:buClr>
              <a:buSzPts val="1100"/>
              <a:buChar char="○"/>
            </a:pPr>
            <a:r>
              <a:rPr b="1" lang="en" sz="1050">
                <a:solidFill>
                  <a:srgbClr val="0E0E0E"/>
                </a:solidFill>
              </a:rPr>
              <a:t>ATP Production:</a:t>
            </a:r>
            <a:r>
              <a:rPr lang="en" sz="1050">
                <a:solidFill>
                  <a:srgbClr val="0E0E0E"/>
                </a:solidFill>
              </a:rPr>
              <a:t> Provides proteins necessary for the electron transport chain, enabling efficient ATP generation.</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b="1" lang="en" sz="1050">
                <a:solidFill>
                  <a:srgbClr val="0E0E0E"/>
                </a:solidFill>
              </a:rPr>
              <a:t>Oxidative Phosphorylation:</a:t>
            </a:r>
            <a:r>
              <a:rPr lang="en" sz="1050">
                <a:solidFill>
                  <a:srgbClr val="0E0E0E"/>
                </a:solidFill>
              </a:rPr>
              <a:t> Essential for coupling ATP production with oxygen consumption, a key process for high-energy organs like the brain.		</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b="1" lang="en" sz="1050">
                <a:solidFill>
                  <a:srgbClr val="0E0E0E"/>
                </a:solidFill>
              </a:rPr>
              <a:t>Regulation of Apoptosis:</a:t>
            </a:r>
            <a:r>
              <a:rPr lang="en" sz="1050">
                <a:solidFill>
                  <a:srgbClr val="0E0E0E"/>
                </a:solidFill>
              </a:rPr>
              <a:t> Ensures cell survival by regulating proteins involved in programmed cell death.</a:t>
            </a:r>
            <a:endParaRPr sz="800"/>
          </a:p>
        </p:txBody>
      </p:sp>
      <p:sp>
        <p:nvSpPr>
          <p:cNvPr id="232" name="Google Shape;232;p25"/>
          <p:cNvSpPr/>
          <p:nvPr/>
        </p:nvSpPr>
        <p:spPr>
          <a:xfrm>
            <a:off x="4706350" y="1754100"/>
            <a:ext cx="3948900" cy="292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b="1" lang="en" sz="1050">
                <a:solidFill>
                  <a:srgbClr val="0E0E0E"/>
                </a:solidFill>
              </a:rPr>
              <a:t>CHCHD10</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Supports mitochondrial structure and cristae stability, indirectly influencing protein import efficiency.</a:t>
            </a:r>
            <a:endParaRPr sz="1050">
              <a:solidFill>
                <a:srgbClr val="0E0E0E"/>
              </a:solidFill>
            </a:endParaRPr>
          </a:p>
          <a:p>
            <a:pPr indent="0" lvl="0" marL="457200" rtl="0" algn="l">
              <a:lnSpc>
                <a:spcPct val="115000"/>
              </a:lnSpc>
              <a:spcBef>
                <a:spcPts val="900"/>
              </a:spcBef>
              <a:spcAft>
                <a:spcPts val="0"/>
              </a:spcAft>
              <a:buClr>
                <a:schemeClr val="dk1"/>
              </a:buClr>
              <a:buSzPts val="1100"/>
              <a:buFont typeface="Arial"/>
              <a:buNone/>
            </a:pPr>
            <a:r>
              <a:rPr b="1" lang="en" sz="1050">
                <a:solidFill>
                  <a:srgbClr val="0E0E0E"/>
                </a:solidFill>
              </a:rPr>
              <a:t>ACO2</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encodes aconitase 2</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Crucial  in the TCA cycle to produce cellular energy, essential for sustaining mitochondrial processes.</a:t>
            </a:r>
            <a:endParaRPr sz="1050">
              <a:solidFill>
                <a:srgbClr val="0E0E0E"/>
              </a:solidFill>
            </a:endParaRPr>
          </a:p>
          <a:p>
            <a:pPr indent="0" lvl="0" marL="457200" rtl="0" algn="l">
              <a:lnSpc>
                <a:spcPct val="115000"/>
              </a:lnSpc>
              <a:spcBef>
                <a:spcPts val="900"/>
              </a:spcBef>
              <a:spcAft>
                <a:spcPts val="0"/>
              </a:spcAft>
              <a:buClr>
                <a:schemeClr val="dk1"/>
              </a:buClr>
              <a:buSzPts val="1100"/>
              <a:buFont typeface="Arial"/>
              <a:buNone/>
            </a:pPr>
            <a:r>
              <a:rPr b="1" lang="en" sz="1050">
                <a:solidFill>
                  <a:srgbClr val="0E0E0E"/>
                </a:solidFill>
              </a:rPr>
              <a:t>HSPD1 (Hsp60)	</a:t>
            </a:r>
            <a:endParaRPr sz="1050">
              <a:solidFill>
                <a:srgbClr val="0E0E0E"/>
              </a:solidFill>
            </a:endParaRPr>
          </a:p>
          <a:p>
            <a:pPr indent="-295275" lvl="1" marL="914400" rtl="0" algn="l">
              <a:lnSpc>
                <a:spcPct val="115000"/>
              </a:lnSpc>
              <a:spcBef>
                <a:spcPts val="900"/>
              </a:spcBef>
              <a:spcAft>
                <a:spcPts val="0"/>
              </a:spcAft>
              <a:buClr>
                <a:srgbClr val="0E0E0E"/>
              </a:buClr>
              <a:buSzPts val="1050"/>
              <a:buChar char="○"/>
            </a:pPr>
            <a:r>
              <a:rPr lang="en" sz="1050">
                <a:solidFill>
                  <a:srgbClr val="0E0E0E"/>
                </a:solidFill>
              </a:rPr>
              <a:t> Acts as a mitochondrial chaperone, fold into their correct three-dimensional shapes, ensuring they are functional stability</a:t>
            </a:r>
            <a:endParaRPr sz="800"/>
          </a:p>
        </p:txBody>
      </p:sp>
      <p:sp>
        <p:nvSpPr>
          <p:cNvPr id="233" name="Google Shape;233;p2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Mitochondrial Protein Import Pathway </a:t>
            </a:r>
            <a:r>
              <a:rPr lang="en" sz="1300"/>
              <a:t>(R-HSA-1268020)</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Mitochondrial Protein Import Pathway </a:t>
            </a:r>
            <a:r>
              <a:rPr lang="en" sz="1300">
                <a:solidFill>
                  <a:srgbClr val="000000"/>
                </a:solidFill>
              </a:rPr>
              <a:t>(R-HSA-1268020)</a:t>
            </a:r>
            <a:endParaRPr sz="1300">
              <a:solidFill>
                <a:srgbClr val="000000"/>
              </a:solidFill>
            </a:endParaRPr>
          </a:p>
          <a:p>
            <a:pPr indent="0" lvl="0" marL="0" rtl="0" algn="l">
              <a:spcBef>
                <a:spcPts val="0"/>
              </a:spcBef>
              <a:spcAft>
                <a:spcPts val="0"/>
              </a:spcAft>
              <a:buNone/>
            </a:pPr>
            <a:r>
              <a:t/>
            </a:r>
            <a:endParaRPr/>
          </a:p>
        </p:txBody>
      </p:sp>
      <p:sp>
        <p:nvSpPr>
          <p:cNvPr id="239" name="Google Shape;239;p26"/>
          <p:cNvSpPr txBox="1"/>
          <p:nvPr>
            <p:ph idx="1" type="body"/>
          </p:nvPr>
        </p:nvSpPr>
        <p:spPr>
          <a:xfrm>
            <a:off x="180200" y="1055525"/>
            <a:ext cx="4311600" cy="3694200"/>
          </a:xfrm>
          <a:prstGeom prst="rect">
            <a:avLst/>
          </a:prstGeom>
          <a:ln>
            <a:noFill/>
          </a:ln>
        </p:spPr>
        <p:txBody>
          <a:bodyPr anchorCtr="0" anchor="t" bIns="91425" lIns="91425" spcFirstLastPara="1" rIns="91425" wrap="square" tIns="91425">
            <a:noAutofit/>
          </a:bodyPr>
          <a:lstStyle/>
          <a:p>
            <a:pPr indent="-295275" lvl="0" marL="457200" rtl="0" algn="l">
              <a:spcBef>
                <a:spcPts val="900"/>
              </a:spcBef>
              <a:spcAft>
                <a:spcPts val="0"/>
              </a:spcAft>
              <a:buClr>
                <a:srgbClr val="936489"/>
              </a:buClr>
              <a:buSzPts val="1050"/>
              <a:buChar char="●"/>
            </a:pPr>
            <a:r>
              <a:rPr b="1" lang="en" sz="1050">
                <a:solidFill>
                  <a:srgbClr val="936489"/>
                </a:solidFill>
              </a:rPr>
              <a:t>Energy Deficits</a:t>
            </a:r>
            <a:r>
              <a:rPr lang="en" sz="1050">
                <a:solidFill>
                  <a:srgbClr val="936489"/>
                </a:solidFill>
              </a:rPr>
              <a:t>: </a:t>
            </a:r>
            <a:endParaRPr sz="1050">
              <a:solidFill>
                <a:srgbClr val="936489"/>
              </a:solidFill>
            </a:endParaRPr>
          </a:p>
          <a:p>
            <a:pPr indent="-295275" lvl="1" marL="914400" rtl="0" algn="l">
              <a:spcBef>
                <a:spcPts val="1000"/>
              </a:spcBef>
              <a:spcAft>
                <a:spcPts val="0"/>
              </a:spcAft>
              <a:buClr>
                <a:srgbClr val="0E0E0E"/>
              </a:buClr>
              <a:buSzPts val="1050"/>
              <a:buChar char="○"/>
            </a:pPr>
            <a:r>
              <a:rPr lang="en" sz="1050">
                <a:solidFill>
                  <a:srgbClr val="0E0E0E"/>
                </a:solidFill>
              </a:rPr>
              <a:t>Disrupted import reduces ATP production</a:t>
            </a:r>
            <a:endParaRPr sz="1050">
              <a:solidFill>
                <a:srgbClr val="0E0E0E"/>
              </a:solidFill>
            </a:endParaRPr>
          </a:p>
          <a:p>
            <a:pPr indent="-295275" lvl="1" marL="914400" rtl="0" algn="l">
              <a:spcBef>
                <a:spcPts val="0"/>
              </a:spcBef>
              <a:spcAft>
                <a:spcPts val="0"/>
              </a:spcAft>
              <a:buClr>
                <a:srgbClr val="0E0E0E"/>
              </a:buClr>
              <a:buSzPts val="1050"/>
              <a:buChar char="○"/>
            </a:pPr>
            <a:r>
              <a:rPr lang="en" sz="1050">
                <a:solidFill>
                  <a:srgbClr val="0E0E0E"/>
                </a:solidFill>
              </a:rPr>
              <a:t>neuron energy shortages</a:t>
            </a:r>
            <a:endParaRPr sz="1050">
              <a:solidFill>
                <a:srgbClr val="0E0E0E"/>
              </a:solidFill>
            </a:endParaRPr>
          </a:p>
          <a:p>
            <a:pPr indent="-295275" lvl="0" marL="457200" rtl="0" algn="l">
              <a:spcBef>
                <a:spcPts val="1000"/>
              </a:spcBef>
              <a:spcAft>
                <a:spcPts val="0"/>
              </a:spcAft>
              <a:buClr>
                <a:srgbClr val="936489"/>
              </a:buClr>
              <a:buSzPts val="1050"/>
              <a:buChar char="●"/>
            </a:pPr>
            <a:r>
              <a:rPr b="1" lang="en" sz="1050">
                <a:solidFill>
                  <a:srgbClr val="936489"/>
                </a:solidFill>
              </a:rPr>
              <a:t>Oxidative Stress</a:t>
            </a:r>
            <a:r>
              <a:rPr lang="en" sz="1050">
                <a:solidFill>
                  <a:srgbClr val="936489"/>
                </a:solidFill>
              </a:rPr>
              <a:t>:</a:t>
            </a:r>
            <a:r>
              <a:rPr lang="en" sz="1050">
                <a:solidFill>
                  <a:srgbClr val="0E0E0E"/>
                </a:solidFill>
              </a:rPr>
              <a:t> </a:t>
            </a:r>
            <a:endParaRPr sz="1050">
              <a:solidFill>
                <a:srgbClr val="0E0E0E"/>
              </a:solidFill>
            </a:endParaRPr>
          </a:p>
          <a:p>
            <a:pPr indent="-295275" lvl="1" marL="914400" rtl="0" algn="l">
              <a:spcBef>
                <a:spcPts val="1000"/>
              </a:spcBef>
              <a:spcAft>
                <a:spcPts val="0"/>
              </a:spcAft>
              <a:buClr>
                <a:srgbClr val="0E0E0E"/>
              </a:buClr>
              <a:buSzPts val="1050"/>
              <a:buChar char="○"/>
            </a:pPr>
            <a:r>
              <a:rPr lang="en" sz="1050">
                <a:solidFill>
                  <a:srgbClr val="0E0E0E"/>
                </a:solidFill>
              </a:rPr>
              <a:t>inefficient import raises free radical levels</a:t>
            </a:r>
            <a:endParaRPr sz="1050">
              <a:solidFill>
                <a:srgbClr val="0E0E0E"/>
              </a:solidFill>
            </a:endParaRPr>
          </a:p>
          <a:p>
            <a:pPr indent="-295275" lvl="0" marL="457200" rtl="0" algn="l">
              <a:spcBef>
                <a:spcPts val="1000"/>
              </a:spcBef>
              <a:spcAft>
                <a:spcPts val="0"/>
              </a:spcAft>
              <a:buClr>
                <a:srgbClr val="936489"/>
              </a:buClr>
              <a:buSzPts val="1050"/>
              <a:buChar char="●"/>
            </a:pPr>
            <a:r>
              <a:rPr b="1" lang="en" sz="1050">
                <a:solidFill>
                  <a:srgbClr val="936489"/>
                </a:solidFill>
              </a:rPr>
              <a:t>Mitochondrial Instability</a:t>
            </a:r>
            <a:r>
              <a:rPr lang="en" sz="1050">
                <a:solidFill>
                  <a:srgbClr val="936489"/>
                </a:solidFill>
              </a:rPr>
              <a:t>: </a:t>
            </a:r>
            <a:endParaRPr sz="1050">
              <a:solidFill>
                <a:srgbClr val="936489"/>
              </a:solidFill>
            </a:endParaRPr>
          </a:p>
          <a:p>
            <a:pPr indent="-295275" lvl="1" marL="914400" rtl="0" algn="l">
              <a:spcBef>
                <a:spcPts val="1000"/>
              </a:spcBef>
              <a:spcAft>
                <a:spcPts val="0"/>
              </a:spcAft>
              <a:buClr>
                <a:srgbClr val="0E0E0E"/>
              </a:buClr>
              <a:buSzPts val="1050"/>
              <a:buChar char="○"/>
            </a:pPr>
            <a:r>
              <a:rPr lang="en" sz="1050">
                <a:solidFill>
                  <a:srgbClr val="0E0E0E"/>
                </a:solidFill>
              </a:rPr>
              <a:t>Dysfunction weakens mitochondria</a:t>
            </a:r>
            <a:endParaRPr sz="1050">
              <a:solidFill>
                <a:srgbClr val="0E0E0E"/>
              </a:solidFill>
            </a:endParaRPr>
          </a:p>
          <a:p>
            <a:pPr indent="-295275" lvl="1" marL="914400" rtl="0" algn="l">
              <a:spcBef>
                <a:spcPts val="0"/>
              </a:spcBef>
              <a:spcAft>
                <a:spcPts val="0"/>
              </a:spcAft>
              <a:buClr>
                <a:srgbClr val="0E0E0E"/>
              </a:buClr>
              <a:buSzPts val="1050"/>
              <a:buChar char="○"/>
            </a:pPr>
            <a:r>
              <a:rPr lang="en" sz="1050">
                <a:solidFill>
                  <a:srgbClr val="0E0E0E"/>
                </a:solidFill>
              </a:rPr>
              <a:t>neurodegeneration</a:t>
            </a:r>
            <a:endParaRPr sz="1050">
              <a:solidFill>
                <a:srgbClr val="0E0E0E"/>
              </a:solidFill>
            </a:endParaRPr>
          </a:p>
          <a:p>
            <a:pPr indent="-295275" lvl="0" marL="457200" rtl="0" algn="l">
              <a:spcBef>
                <a:spcPts val="1000"/>
              </a:spcBef>
              <a:spcAft>
                <a:spcPts val="0"/>
              </a:spcAft>
              <a:buClr>
                <a:srgbClr val="936489"/>
              </a:buClr>
              <a:buSzPts val="1050"/>
              <a:buChar char="●"/>
            </a:pPr>
            <a:r>
              <a:rPr b="1" lang="en" sz="1050">
                <a:solidFill>
                  <a:srgbClr val="936489"/>
                </a:solidFill>
              </a:rPr>
              <a:t>Neuron Loss</a:t>
            </a:r>
            <a:r>
              <a:rPr lang="en" sz="1050">
                <a:solidFill>
                  <a:srgbClr val="936489"/>
                </a:solidFill>
              </a:rPr>
              <a:t>: </a:t>
            </a:r>
            <a:endParaRPr sz="1050">
              <a:solidFill>
                <a:srgbClr val="936489"/>
              </a:solidFill>
            </a:endParaRPr>
          </a:p>
          <a:p>
            <a:pPr indent="-295275" lvl="1" marL="914400" rtl="0" algn="l">
              <a:spcBef>
                <a:spcPts val="1000"/>
              </a:spcBef>
              <a:spcAft>
                <a:spcPts val="0"/>
              </a:spcAft>
              <a:buClr>
                <a:srgbClr val="0E0E0E"/>
              </a:buClr>
              <a:buSzPts val="1050"/>
              <a:buChar char="○"/>
            </a:pPr>
            <a:r>
              <a:rPr lang="en" sz="1050">
                <a:solidFill>
                  <a:srgbClr val="0E0E0E"/>
                </a:solidFill>
              </a:rPr>
              <a:t>Impaired import triggers apoptosis</a:t>
            </a:r>
            <a:endParaRPr sz="1050">
              <a:solidFill>
                <a:srgbClr val="0E0E0E"/>
              </a:solidFill>
            </a:endParaRPr>
          </a:p>
          <a:p>
            <a:pPr indent="-295275" lvl="1" marL="914400" rtl="0" algn="l">
              <a:spcBef>
                <a:spcPts val="0"/>
              </a:spcBef>
              <a:spcAft>
                <a:spcPts val="0"/>
              </a:spcAft>
              <a:buClr>
                <a:srgbClr val="0E0E0E"/>
              </a:buClr>
              <a:buSzPts val="1050"/>
              <a:buChar char="○"/>
            </a:pPr>
            <a:r>
              <a:rPr lang="en" sz="1050">
                <a:solidFill>
                  <a:srgbClr val="0E0E0E"/>
                </a:solidFill>
              </a:rPr>
              <a:t>Associated with loss of grey matter in AD</a:t>
            </a:r>
            <a:endParaRPr sz="1050">
              <a:solidFill>
                <a:srgbClr val="0E0E0E"/>
              </a:solidFill>
            </a:endParaRPr>
          </a:p>
          <a:p>
            <a:pPr indent="-295275" lvl="0" marL="457200" rtl="0" algn="l">
              <a:spcBef>
                <a:spcPts val="1000"/>
              </a:spcBef>
              <a:spcAft>
                <a:spcPts val="0"/>
              </a:spcAft>
              <a:buClr>
                <a:srgbClr val="936489"/>
              </a:buClr>
              <a:buSzPts val="1050"/>
              <a:buChar char="●"/>
            </a:pPr>
            <a:r>
              <a:rPr b="1" lang="en" sz="1050">
                <a:solidFill>
                  <a:srgbClr val="936489"/>
                </a:solidFill>
              </a:rPr>
              <a:t>Biomarker Potential</a:t>
            </a:r>
            <a:r>
              <a:rPr lang="en" sz="1050">
                <a:solidFill>
                  <a:srgbClr val="936489"/>
                </a:solidFill>
              </a:rPr>
              <a:t>: </a:t>
            </a:r>
            <a:endParaRPr sz="1050">
              <a:solidFill>
                <a:srgbClr val="936489"/>
              </a:solidFill>
            </a:endParaRPr>
          </a:p>
          <a:p>
            <a:pPr indent="-295275" lvl="1" marL="914400" rtl="0" algn="l">
              <a:spcBef>
                <a:spcPts val="1000"/>
              </a:spcBef>
              <a:spcAft>
                <a:spcPts val="0"/>
              </a:spcAft>
              <a:buClr>
                <a:srgbClr val="0E0E0E"/>
              </a:buClr>
              <a:buSzPts val="1050"/>
              <a:buChar char="○"/>
            </a:pPr>
            <a:r>
              <a:rPr lang="en" sz="1050">
                <a:solidFill>
                  <a:srgbClr val="0E0E0E"/>
                </a:solidFill>
              </a:rPr>
              <a:t>Mitochondrial genes may help in AD detection and treatment</a:t>
            </a:r>
            <a:endParaRPr sz="1050">
              <a:solidFill>
                <a:srgbClr val="0E0E0E"/>
              </a:solidFill>
            </a:endParaRPr>
          </a:p>
        </p:txBody>
      </p:sp>
      <p:pic>
        <p:nvPicPr>
          <p:cNvPr id="240" name="Google Shape;240;p26"/>
          <p:cNvPicPr preferRelativeResize="0"/>
          <p:nvPr/>
        </p:nvPicPr>
        <p:blipFill>
          <a:blip r:embed="rId3">
            <a:alphaModFix/>
          </a:blip>
          <a:stretch>
            <a:fillRect/>
          </a:stretch>
        </p:blipFill>
        <p:spPr>
          <a:xfrm>
            <a:off x="4644200" y="1366525"/>
            <a:ext cx="4347402" cy="29378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44" name="Shape 244"/>
        <p:cNvGrpSpPr/>
        <p:nvPr/>
      </p:nvGrpSpPr>
      <p:grpSpPr>
        <a:xfrm>
          <a:off x="0" y="0"/>
          <a:ext cx="0" cy="0"/>
          <a:chOff x="0" y="0"/>
          <a:chExt cx="0" cy="0"/>
        </a:xfrm>
      </p:grpSpPr>
      <p:sp>
        <p:nvSpPr>
          <p:cNvPr id="245" name="Google Shape;245;p27"/>
          <p:cNvSpPr txBox="1"/>
          <p:nvPr/>
        </p:nvSpPr>
        <p:spPr>
          <a:xfrm>
            <a:off x="528150" y="1804350"/>
            <a:ext cx="6824700" cy="153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3600">
                <a:solidFill>
                  <a:srgbClr val="FFFFFF"/>
                </a:solidFill>
              </a:rPr>
              <a:t>Severe</a:t>
            </a:r>
            <a:r>
              <a:rPr b="1" lang="en" sz="3600">
                <a:solidFill>
                  <a:srgbClr val="FFFFFF"/>
                </a:solidFill>
              </a:rPr>
              <a:t> vs. Moderate</a:t>
            </a:r>
            <a:endParaRPr b="1" sz="2000">
              <a:solidFill>
                <a:srgbClr val="FFFFFF"/>
              </a:solidFill>
            </a:endParaRPr>
          </a:p>
        </p:txBody>
      </p:sp>
      <p:sp>
        <p:nvSpPr>
          <p:cNvPr id="246" name="Google Shape;246;p27"/>
          <p:cNvSpPr/>
          <p:nvPr/>
        </p:nvSpPr>
        <p:spPr>
          <a:xfrm>
            <a:off x="266925" y="1411500"/>
            <a:ext cx="72000" cy="2320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84437"/>
              </a:solidFill>
              <a:latin typeface="Arial"/>
              <a:ea typeface="Arial"/>
              <a:cs typeface="Arial"/>
              <a:sym typeface="Arial"/>
            </a:endParaRPr>
          </a:p>
        </p:txBody>
      </p:sp>
      <p:sp>
        <p:nvSpPr>
          <p:cNvPr id="247" name="Google Shape;24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Estrogen Receptor Pathway </a:t>
            </a:r>
            <a:endParaRPr/>
          </a:p>
          <a:p>
            <a:pPr indent="0" lvl="0" marL="0" rtl="0" algn="l">
              <a:spcBef>
                <a:spcPts val="0"/>
              </a:spcBef>
              <a:spcAft>
                <a:spcPts val="0"/>
              </a:spcAft>
              <a:buNone/>
            </a:pPr>
            <a:r>
              <a:t/>
            </a:r>
            <a:endParaRPr/>
          </a:p>
        </p:txBody>
      </p:sp>
      <p:sp>
        <p:nvSpPr>
          <p:cNvPr id="253" name="Google Shape;253;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34A853"/>
              </a:buClr>
              <a:buSzPts val="1400"/>
              <a:buChar char="●"/>
            </a:pPr>
            <a:r>
              <a:rPr b="1" lang="en" sz="1400">
                <a:solidFill>
                  <a:srgbClr val="34A853"/>
                </a:solidFill>
              </a:rPr>
              <a:t>This pathway was already discussed and significant results were found in both comparison </a:t>
            </a:r>
            <a:r>
              <a:rPr b="1" lang="en" sz="1400">
                <a:solidFill>
                  <a:srgbClr val="34A853"/>
                </a:solidFill>
              </a:rPr>
              <a:t>analyses. </a:t>
            </a:r>
            <a:endParaRPr b="1" sz="1400">
              <a:solidFill>
                <a:srgbClr val="34A853"/>
              </a:solidFill>
            </a:endParaRPr>
          </a:p>
          <a:p>
            <a:pPr indent="-304800" lvl="1" marL="914400" rtl="0" algn="l">
              <a:lnSpc>
                <a:spcPct val="150000"/>
              </a:lnSpc>
              <a:spcBef>
                <a:spcPts val="1000"/>
              </a:spcBef>
              <a:spcAft>
                <a:spcPts val="0"/>
              </a:spcAft>
              <a:buClr>
                <a:schemeClr val="dk1"/>
              </a:buClr>
              <a:buSzPts val="1200"/>
              <a:buChar char="○"/>
            </a:pPr>
            <a:r>
              <a:rPr lang="en" sz="1200">
                <a:solidFill>
                  <a:schemeClr val="dk1"/>
                </a:solidFill>
              </a:rPr>
              <a:t>Both p values were less than 0.001</a:t>
            </a:r>
            <a:endParaRPr sz="1200">
              <a:solidFill>
                <a:schemeClr val="dk1"/>
              </a:solidFill>
            </a:endParaRPr>
          </a:p>
          <a:p>
            <a:pPr indent="-304800" lvl="1" marL="914400" rtl="0" algn="l">
              <a:lnSpc>
                <a:spcPct val="150000"/>
              </a:lnSpc>
              <a:spcBef>
                <a:spcPts val="1000"/>
              </a:spcBef>
              <a:spcAft>
                <a:spcPts val="0"/>
              </a:spcAft>
              <a:buClr>
                <a:schemeClr val="dk1"/>
              </a:buClr>
              <a:buSzPts val="1200"/>
              <a:buChar char="○"/>
            </a:pPr>
            <a:r>
              <a:rPr lang="en" sz="1200">
                <a:solidFill>
                  <a:schemeClr val="dk1"/>
                </a:solidFill>
              </a:rPr>
              <a:t>Meaning as AD progresses, estrogen receptor pathways continually decline in function.</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2 differentially expressed genes in this pathway: ACOX1 (breaks down fatty acids in brain)  and CYP1B1 (regulates homeostasis in brain)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lang="en" sz="1200">
                <a:solidFill>
                  <a:schemeClr val="dk1"/>
                </a:solidFill>
              </a:rPr>
              <a:t>Both have a negative fold change</a:t>
            </a:r>
            <a:endParaRPr sz="1200">
              <a:solidFill>
                <a:schemeClr val="dk1"/>
              </a:solidFill>
            </a:endParaRPr>
          </a:p>
          <a:p>
            <a:pPr indent="-317500" lvl="0" marL="457200" rtl="0" algn="l">
              <a:spcBef>
                <a:spcPts val="0"/>
              </a:spcBef>
              <a:spcAft>
                <a:spcPts val="0"/>
              </a:spcAft>
              <a:buClr>
                <a:srgbClr val="34A853"/>
              </a:buClr>
              <a:buSzPts val="1400"/>
              <a:buChar char="●"/>
            </a:pPr>
            <a:r>
              <a:rPr b="1" lang="en" sz="1400">
                <a:solidFill>
                  <a:srgbClr val="34A853"/>
                </a:solidFill>
              </a:rPr>
              <a:t>Could this be pertinent to treatment </a:t>
            </a:r>
            <a:r>
              <a:rPr b="1" lang="en" sz="1400">
                <a:solidFill>
                  <a:srgbClr val="34A853"/>
                </a:solidFill>
              </a:rPr>
              <a:t>options</a:t>
            </a:r>
            <a:r>
              <a:rPr b="1" lang="en" sz="1400">
                <a:solidFill>
                  <a:srgbClr val="34A853"/>
                </a:solidFill>
              </a:rPr>
              <a:t>?  </a:t>
            </a:r>
            <a:endParaRPr b="1" sz="1400">
              <a:solidFill>
                <a:srgbClr val="34A853"/>
              </a:solidFill>
            </a:endParaRPr>
          </a:p>
          <a:p>
            <a:pPr indent="-304800" lvl="1" marL="914400" rtl="0" algn="l">
              <a:lnSpc>
                <a:spcPct val="150000"/>
              </a:lnSpc>
              <a:spcBef>
                <a:spcPts val="1000"/>
              </a:spcBef>
              <a:spcAft>
                <a:spcPts val="0"/>
              </a:spcAft>
              <a:buClr>
                <a:schemeClr val="dk1"/>
              </a:buClr>
              <a:buSzPts val="1200"/>
              <a:buChar char="○"/>
            </a:pPr>
            <a:r>
              <a:rPr lang="en" sz="1200">
                <a:solidFill>
                  <a:schemeClr val="dk1"/>
                </a:solidFill>
              </a:rPr>
              <a:t>Estrogen therapy has been proposed as a potential treatment for AD, but is still in the early stages of research</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Effectiveness has been shown to vary greatly across patient groups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lang="en" sz="1200">
                <a:solidFill>
                  <a:schemeClr val="dk1"/>
                </a:solidFill>
              </a:rPr>
              <a:t>Factors that influence effectiveness could be age, smoking status, and history of breast cancer</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lang="en" sz="1200">
                <a:solidFill>
                  <a:schemeClr val="dk1"/>
                </a:solidFill>
              </a:rPr>
              <a:t>The overall conclusion is estrogen may have an important preventative effect against AD but is less effective as a treatment once the disease has progressed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p:nvPr/>
        </p:nvSpPr>
        <p:spPr>
          <a:xfrm>
            <a:off x="4611225" y="947851"/>
            <a:ext cx="3459000" cy="3936000"/>
          </a:xfrm>
          <a:prstGeom prst="rect">
            <a:avLst/>
          </a:prstGeom>
          <a:noFill/>
          <a:ln cap="flat" cmpd="sng" w="19050">
            <a:solidFill>
              <a:srgbClr val="FFAB4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000000"/>
              </a:solidFill>
            </a:endParaRPr>
          </a:p>
        </p:txBody>
      </p:sp>
      <p:sp>
        <p:nvSpPr>
          <p:cNvPr id="259" name="Google Shape;259;p29"/>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Insulin Resistance in Patients with Severe AD - Let’s revisit</a:t>
            </a:r>
            <a:endParaRPr sz="2220"/>
          </a:p>
        </p:txBody>
      </p:sp>
      <p:sp>
        <p:nvSpPr>
          <p:cNvPr id="260" name="Google Shape;260;p29"/>
          <p:cNvSpPr/>
          <p:nvPr/>
        </p:nvSpPr>
        <p:spPr>
          <a:xfrm>
            <a:off x="3471449" y="2683500"/>
            <a:ext cx="931500" cy="2103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000000"/>
              </a:solidFill>
            </a:endParaRPr>
          </a:p>
        </p:txBody>
      </p:sp>
      <p:sp>
        <p:nvSpPr>
          <p:cNvPr id="261" name="Google Shape;261;p29"/>
          <p:cNvSpPr/>
          <p:nvPr/>
        </p:nvSpPr>
        <p:spPr>
          <a:xfrm>
            <a:off x="941600" y="1251278"/>
            <a:ext cx="2201100" cy="2169300"/>
          </a:xfrm>
          <a:prstGeom prst="roundRect">
            <a:avLst>
              <a:gd fmla="val 5024" name="adj"/>
            </a:avLst>
          </a:prstGeom>
          <a:solidFill>
            <a:srgbClr val="F3F3F3"/>
          </a:solidFill>
          <a:ln>
            <a:noFill/>
          </a:ln>
          <a:effectLst>
            <a:outerShdw blurRad="57150" rotWithShape="0" algn="bl" dir="2100000" dist="85725">
              <a:srgbClr val="A2C4C9">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300"/>
              <a:t>Comparing Moderate vs Incipient Groups</a:t>
            </a:r>
            <a:endParaRPr b="1" i="0" sz="1300" u="none" cap="none" strike="noStrike">
              <a:solidFill>
                <a:srgbClr val="000000"/>
              </a:solidFill>
            </a:endParaRPr>
          </a:p>
          <a:p>
            <a:pPr indent="0" lvl="0" marL="457200" marR="0" rtl="0" algn="l">
              <a:lnSpc>
                <a:spcPct val="100000"/>
              </a:lnSpc>
              <a:spcBef>
                <a:spcPts val="0"/>
              </a:spcBef>
              <a:spcAft>
                <a:spcPts val="0"/>
              </a:spcAft>
              <a:buClr>
                <a:srgbClr val="000000"/>
              </a:buClr>
              <a:buSzPts val="1100"/>
              <a:buFont typeface="Arial"/>
              <a:buNone/>
            </a:pPr>
            <a:r>
              <a:t/>
            </a:r>
            <a:endParaRPr i="0" sz="1200" u="none" cap="none" strike="noStrike">
              <a:solidFill>
                <a:srgbClr val="000000"/>
              </a:solidFill>
            </a:endParaRPr>
          </a:p>
          <a:p>
            <a:pPr indent="0" lvl="0" marL="0" marR="0" rtl="0" algn="l">
              <a:lnSpc>
                <a:spcPct val="100000"/>
              </a:lnSpc>
              <a:spcBef>
                <a:spcPts val="0"/>
              </a:spcBef>
              <a:spcAft>
                <a:spcPts val="0"/>
              </a:spcAft>
              <a:buClr>
                <a:srgbClr val="000000"/>
              </a:buClr>
              <a:buSzPts val="1000"/>
              <a:buFont typeface="Arial"/>
              <a:buNone/>
            </a:pPr>
            <a:r>
              <a:rPr lang="en" sz="1100"/>
              <a:t>Insulin resistance is a significant pathway with</a:t>
            </a:r>
            <a:endParaRPr i="0" sz="1100" u="none" cap="none" strike="noStrike">
              <a:solidFill>
                <a:srgbClr val="000000"/>
              </a:solidFill>
            </a:endParaRPr>
          </a:p>
          <a:p>
            <a:pPr indent="0" lvl="0" marL="0" marR="0" rtl="0" algn="l">
              <a:lnSpc>
                <a:spcPct val="100000"/>
              </a:lnSpc>
              <a:spcBef>
                <a:spcPts val="0"/>
              </a:spcBef>
              <a:spcAft>
                <a:spcPts val="0"/>
              </a:spcAft>
              <a:buClr>
                <a:srgbClr val="000000"/>
              </a:buClr>
              <a:buSzPts val="1000"/>
              <a:buFont typeface="Arial"/>
              <a:buNone/>
            </a:pPr>
            <a:r>
              <a:t/>
            </a:r>
            <a:endParaRPr i="0" sz="1100" u="none" cap="none" strike="noStrike">
              <a:solidFill>
                <a:srgbClr val="000000"/>
              </a:solidFill>
            </a:endParaRPr>
          </a:p>
          <a:p>
            <a:pPr indent="-298450" lvl="0" marL="342900" marR="0" rtl="0" algn="l">
              <a:lnSpc>
                <a:spcPct val="100000"/>
              </a:lnSpc>
              <a:spcBef>
                <a:spcPts val="0"/>
              </a:spcBef>
              <a:spcAft>
                <a:spcPts val="0"/>
              </a:spcAft>
              <a:buClr>
                <a:srgbClr val="000000"/>
              </a:buClr>
              <a:buSzPts val="1100"/>
              <a:buChar char="●"/>
            </a:pPr>
            <a:r>
              <a:rPr b="1" lang="en" sz="1100"/>
              <a:t>0.01 p-value</a:t>
            </a:r>
            <a:endParaRPr b="1" sz="1100"/>
          </a:p>
          <a:p>
            <a:pPr indent="-298450" lvl="0" marL="342900" marR="0" rtl="0" algn="l">
              <a:lnSpc>
                <a:spcPct val="100000"/>
              </a:lnSpc>
              <a:spcBef>
                <a:spcPts val="1000"/>
              </a:spcBef>
              <a:spcAft>
                <a:spcPts val="0"/>
              </a:spcAft>
              <a:buSzPts val="1100"/>
              <a:buChar char="●"/>
            </a:pPr>
            <a:r>
              <a:rPr b="1" lang="en" sz="1100"/>
              <a:t>4/108 overlap</a:t>
            </a:r>
            <a:endParaRPr i="0" sz="900" u="none" cap="none" strike="noStrike">
              <a:solidFill>
                <a:srgbClr val="000000"/>
              </a:solidFill>
            </a:endParaRPr>
          </a:p>
        </p:txBody>
      </p:sp>
      <p:sp>
        <p:nvSpPr>
          <p:cNvPr id="262" name="Google Shape;262;p29"/>
          <p:cNvSpPr/>
          <p:nvPr/>
        </p:nvSpPr>
        <p:spPr>
          <a:xfrm>
            <a:off x="4782100" y="1055200"/>
            <a:ext cx="2925900" cy="2790900"/>
          </a:xfrm>
          <a:prstGeom prst="roundRect">
            <a:avLst>
              <a:gd fmla="val 5024" name="adj"/>
            </a:avLst>
          </a:prstGeom>
          <a:solidFill>
            <a:srgbClr val="F3F3F3"/>
          </a:solidFill>
          <a:ln>
            <a:noFill/>
          </a:ln>
          <a:effectLst>
            <a:outerShdw blurRad="57150" rotWithShape="0" algn="bl" dir="2100000" dist="85725">
              <a:srgbClr val="A2C4C9">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300"/>
              <a:t>Comparing Severe vs Moderate Groups</a:t>
            </a:r>
            <a:endParaRPr b="1" i="0" sz="1300" u="none" cap="none" strike="noStrike">
              <a:solidFill>
                <a:srgbClr val="000000"/>
              </a:solidFill>
            </a:endParaRPr>
          </a:p>
          <a:p>
            <a:pPr indent="0" lvl="0" marL="457200" marR="0" rtl="0" algn="l">
              <a:lnSpc>
                <a:spcPct val="100000"/>
              </a:lnSpc>
              <a:spcBef>
                <a:spcPts val="0"/>
              </a:spcBef>
              <a:spcAft>
                <a:spcPts val="0"/>
              </a:spcAft>
              <a:buClr>
                <a:srgbClr val="000000"/>
              </a:buClr>
              <a:buSzPts val="1100"/>
              <a:buFont typeface="Arial"/>
              <a:buNone/>
            </a:pPr>
            <a:r>
              <a:t/>
            </a:r>
            <a:endParaRPr i="0" sz="12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i="0" sz="1200" u="none" cap="none" strike="noStrike">
              <a:solidFill>
                <a:srgbClr val="000000"/>
              </a:solidFill>
            </a:endParaRPr>
          </a:p>
          <a:p>
            <a:pPr indent="0" lvl="0" marL="0" marR="0" rtl="0" algn="l">
              <a:lnSpc>
                <a:spcPct val="100000"/>
              </a:lnSpc>
              <a:spcBef>
                <a:spcPts val="0"/>
              </a:spcBef>
              <a:spcAft>
                <a:spcPts val="0"/>
              </a:spcAft>
              <a:buNone/>
            </a:pPr>
            <a:r>
              <a:rPr lang="en" sz="1100"/>
              <a:t>We see </a:t>
            </a:r>
            <a:r>
              <a:rPr b="1" lang="en" sz="1100"/>
              <a:t>17 occurrences </a:t>
            </a:r>
            <a:r>
              <a:rPr lang="en" sz="1100"/>
              <a:t>of different pathways that regulate insulin production, secretion and resistance </a:t>
            </a:r>
            <a:endParaRPr sz="1100"/>
          </a:p>
          <a:p>
            <a:pPr indent="0" lvl="0" marL="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Char char="●"/>
            </a:pPr>
            <a:r>
              <a:rPr b="1" lang="en" sz="1100"/>
              <a:t>3 </a:t>
            </a:r>
            <a:r>
              <a:rPr lang="en" sz="1100"/>
              <a:t>of those with </a:t>
            </a:r>
            <a:r>
              <a:rPr b="1" lang="en" sz="1100"/>
              <a:t>p-values &lt; 0.05</a:t>
            </a:r>
            <a:r>
              <a:rPr lang="en" sz="1100"/>
              <a:t> </a:t>
            </a:r>
            <a:endParaRPr sz="1100"/>
          </a:p>
          <a:p>
            <a:pPr indent="-298450" lvl="0" marL="457200" marR="0" rtl="0" algn="l">
              <a:lnSpc>
                <a:spcPct val="100000"/>
              </a:lnSpc>
              <a:spcBef>
                <a:spcPts val="1000"/>
              </a:spcBef>
              <a:spcAft>
                <a:spcPts val="0"/>
              </a:spcAft>
              <a:buSzPts val="1100"/>
              <a:buChar char="●"/>
            </a:pPr>
            <a:r>
              <a:rPr lang="en" sz="1100"/>
              <a:t>Most pathways highlight the insulin release controlled by </a:t>
            </a:r>
            <a:r>
              <a:rPr b="1" lang="en" sz="1100"/>
              <a:t>glucagon-like peptide-1</a:t>
            </a:r>
            <a:r>
              <a:rPr lang="en" sz="1100"/>
              <a:t> in intestines</a:t>
            </a:r>
            <a:endParaRPr i="0" sz="900" u="none" cap="none" strike="noStrike">
              <a:solidFill>
                <a:srgbClr val="000000"/>
              </a:solidFill>
            </a:endParaRPr>
          </a:p>
        </p:txBody>
      </p:sp>
      <p:sp>
        <p:nvSpPr>
          <p:cNvPr id="263" name="Google Shape;263;p29"/>
          <p:cNvSpPr/>
          <p:nvPr/>
        </p:nvSpPr>
        <p:spPr>
          <a:xfrm>
            <a:off x="976250" y="3610525"/>
            <a:ext cx="2201100" cy="715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Linked Genes: </a:t>
            </a:r>
            <a:endParaRPr b="1" sz="1100"/>
          </a:p>
          <a:p>
            <a:pPr indent="0" lvl="0" marL="0" rtl="0" algn="ctr">
              <a:spcBef>
                <a:spcPts val="0"/>
              </a:spcBef>
              <a:spcAft>
                <a:spcPts val="0"/>
              </a:spcAft>
              <a:buNone/>
            </a:pPr>
            <a:r>
              <a:rPr lang="en" sz="1100"/>
              <a:t>SLC27A6 | PPARA | PRKAG3 | MTOR</a:t>
            </a:r>
            <a:endParaRPr sz="1100"/>
          </a:p>
        </p:txBody>
      </p:sp>
      <p:sp>
        <p:nvSpPr>
          <p:cNvPr id="264" name="Google Shape;264;p29"/>
          <p:cNvSpPr/>
          <p:nvPr/>
        </p:nvSpPr>
        <p:spPr>
          <a:xfrm>
            <a:off x="4835775" y="4035975"/>
            <a:ext cx="2925900" cy="715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Linked Genes: </a:t>
            </a:r>
            <a:endParaRPr b="1" sz="1100"/>
          </a:p>
          <a:p>
            <a:pPr indent="457200" lvl="0" marL="0" rtl="0" algn="l">
              <a:spcBef>
                <a:spcPts val="0"/>
              </a:spcBef>
              <a:spcAft>
                <a:spcPts val="0"/>
              </a:spcAft>
              <a:buNone/>
            </a:pPr>
            <a:r>
              <a:rPr lang="en" sz="1100"/>
              <a:t>PRKAR2A | RAPGEF4 | DOK1 </a:t>
            </a:r>
            <a:endParaRPr sz="1100"/>
          </a:p>
        </p:txBody>
      </p:sp>
      <p:sp>
        <p:nvSpPr>
          <p:cNvPr id="265" name="Google Shape;265;p29"/>
          <p:cNvSpPr/>
          <p:nvPr/>
        </p:nvSpPr>
        <p:spPr>
          <a:xfrm>
            <a:off x="7465100" y="532075"/>
            <a:ext cx="931500" cy="9303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800"/>
              <a:t>So IR manifests in more complex ways here</a:t>
            </a:r>
            <a:endParaRPr b="1" i="0" sz="800" u="none" cap="none" strike="noStrike">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1593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Insulin Behaviour in Patients with Severe AD</a:t>
            </a:r>
            <a:endParaRPr/>
          </a:p>
          <a:p>
            <a:pPr indent="0" lvl="0" marL="0" rtl="0" algn="l">
              <a:spcBef>
                <a:spcPts val="0"/>
              </a:spcBef>
              <a:spcAft>
                <a:spcPts val="0"/>
              </a:spcAft>
              <a:buNone/>
            </a:pPr>
            <a:r>
              <a:t/>
            </a:r>
            <a:endParaRPr/>
          </a:p>
        </p:txBody>
      </p:sp>
      <p:sp>
        <p:nvSpPr>
          <p:cNvPr id="271" name="Google Shape;271;p30"/>
          <p:cNvSpPr/>
          <p:nvPr/>
        </p:nvSpPr>
        <p:spPr>
          <a:xfrm>
            <a:off x="381050" y="2240825"/>
            <a:ext cx="1999200" cy="2393400"/>
          </a:xfrm>
          <a:prstGeom prst="rect">
            <a:avLst/>
          </a:prstGeom>
          <a:solidFill>
            <a:srgbClr val="FFFFFF"/>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1" sz="1000"/>
          </a:p>
          <a:p>
            <a:pPr indent="0" lvl="0" marL="0" marR="0" rtl="0" algn="l">
              <a:lnSpc>
                <a:spcPct val="115000"/>
              </a:lnSpc>
              <a:spcBef>
                <a:spcPts val="0"/>
              </a:spcBef>
              <a:spcAft>
                <a:spcPts val="0"/>
              </a:spcAft>
              <a:buClr>
                <a:srgbClr val="000000"/>
              </a:buClr>
              <a:buSzPts val="1100"/>
              <a:buFont typeface="Arial"/>
              <a:buNone/>
            </a:pPr>
            <a:r>
              <a:t/>
            </a:r>
            <a:endParaRPr b="1" sz="1000"/>
          </a:p>
          <a:p>
            <a:pPr indent="0" lvl="0" marL="0" marR="0" rtl="0" algn="l">
              <a:lnSpc>
                <a:spcPct val="115000"/>
              </a:lnSpc>
              <a:spcBef>
                <a:spcPts val="0"/>
              </a:spcBef>
              <a:spcAft>
                <a:spcPts val="0"/>
              </a:spcAft>
              <a:buClr>
                <a:srgbClr val="000000"/>
              </a:buClr>
              <a:buSzPts val="1100"/>
              <a:buFont typeface="Arial"/>
              <a:buNone/>
            </a:pPr>
            <a:r>
              <a:t/>
            </a:r>
            <a:endParaRPr b="1" sz="1000"/>
          </a:p>
          <a:p>
            <a:pPr indent="0" lvl="0" marL="0" marR="0" rtl="0" algn="l">
              <a:lnSpc>
                <a:spcPct val="115000"/>
              </a:lnSpc>
              <a:spcBef>
                <a:spcPts val="0"/>
              </a:spcBef>
              <a:spcAft>
                <a:spcPts val="0"/>
              </a:spcAft>
              <a:buNone/>
            </a:pPr>
            <a:r>
              <a:rPr b="1" lang="en" sz="1000"/>
              <a:t>Glucose Metabolism Dysregulation gradually intensifies the severity of AD</a:t>
            </a:r>
            <a:endParaRPr b="1" i="0" sz="1000" u="none" cap="none" strike="noStrike">
              <a:solidFill>
                <a:srgbClr val="000000"/>
              </a:solidFill>
            </a:endParaRPr>
          </a:p>
          <a:p>
            <a:pPr indent="-292100" lvl="0" marL="457200" rtl="0" algn="l">
              <a:lnSpc>
                <a:spcPct val="115000"/>
              </a:lnSpc>
              <a:spcBef>
                <a:spcPts val="1200"/>
              </a:spcBef>
              <a:spcAft>
                <a:spcPts val="0"/>
              </a:spcAft>
              <a:buClr>
                <a:srgbClr val="1B1B1B"/>
              </a:buClr>
              <a:buSzPts val="1000"/>
              <a:buChar char="●"/>
            </a:pPr>
            <a:r>
              <a:rPr lang="en" sz="1000">
                <a:solidFill>
                  <a:srgbClr val="1B1B1B"/>
                </a:solidFill>
              </a:rPr>
              <a:t>Insulin resistance disrupts glucose metabolism in AD.</a:t>
            </a:r>
            <a:endParaRPr sz="1000">
              <a:solidFill>
                <a:srgbClr val="1B1B1B"/>
              </a:solidFill>
            </a:endParaRPr>
          </a:p>
          <a:p>
            <a:pPr indent="-292100" lvl="0" marL="457200" rtl="0" algn="l">
              <a:lnSpc>
                <a:spcPct val="115000"/>
              </a:lnSpc>
              <a:spcBef>
                <a:spcPts val="0"/>
              </a:spcBef>
              <a:spcAft>
                <a:spcPts val="0"/>
              </a:spcAft>
              <a:buClr>
                <a:srgbClr val="1B1B1B"/>
              </a:buClr>
              <a:buSzPts val="1000"/>
              <a:buChar char="●"/>
            </a:pPr>
            <a:r>
              <a:rPr lang="en" sz="1000">
                <a:solidFill>
                  <a:srgbClr val="1B1B1B"/>
                </a:solidFill>
              </a:rPr>
              <a:t>Creates an “energy crisis” in neurons.</a:t>
            </a:r>
            <a:endParaRPr sz="1000">
              <a:solidFill>
                <a:srgbClr val="1B1B1B"/>
              </a:solidFill>
            </a:endParaRPr>
          </a:p>
          <a:p>
            <a:pPr indent="-292100" lvl="0" marL="457200" rtl="0" algn="l">
              <a:lnSpc>
                <a:spcPct val="115000"/>
              </a:lnSpc>
              <a:spcBef>
                <a:spcPts val="0"/>
              </a:spcBef>
              <a:spcAft>
                <a:spcPts val="0"/>
              </a:spcAft>
              <a:buClr>
                <a:srgbClr val="1B1B1B"/>
              </a:buClr>
              <a:buSzPts val="1000"/>
              <a:buChar char="●"/>
            </a:pPr>
            <a:r>
              <a:rPr lang="en" sz="1000">
                <a:solidFill>
                  <a:srgbClr val="1B1B1B"/>
                </a:solidFill>
              </a:rPr>
              <a:t>Accelerates cognitive decline.</a:t>
            </a:r>
            <a:endParaRPr sz="1000">
              <a:solidFill>
                <a:srgbClr val="1B1B1B"/>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1B1B1B"/>
              </a:solidFill>
            </a:endParaRPr>
          </a:p>
          <a:p>
            <a:pPr indent="0" lvl="0" marL="0" marR="0" rtl="0" algn="l">
              <a:lnSpc>
                <a:spcPct val="115000"/>
              </a:lnSpc>
              <a:spcBef>
                <a:spcPts val="0"/>
              </a:spcBef>
              <a:spcAft>
                <a:spcPts val="0"/>
              </a:spcAft>
              <a:buClr>
                <a:srgbClr val="000000"/>
              </a:buClr>
              <a:buSzPts val="1100"/>
              <a:buFont typeface="Arial"/>
              <a:buNone/>
            </a:pPr>
            <a:r>
              <a:t/>
            </a:r>
            <a:endParaRPr sz="1000">
              <a:solidFill>
                <a:srgbClr val="1B1B1B"/>
              </a:solidFill>
            </a:endParaRPr>
          </a:p>
          <a:p>
            <a:pPr indent="0" lvl="0" marL="0" marR="0" rtl="0" algn="l">
              <a:lnSpc>
                <a:spcPct val="115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272" name="Google Shape;272;p30"/>
          <p:cNvSpPr/>
          <p:nvPr/>
        </p:nvSpPr>
        <p:spPr>
          <a:xfrm>
            <a:off x="447375" y="1672750"/>
            <a:ext cx="1932900" cy="489300"/>
          </a:xfrm>
          <a:prstGeom prst="rect">
            <a:avLst/>
          </a:prstGeom>
          <a:solidFill>
            <a:srgbClr val="F3F3F3"/>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1"/>
                </a:solidFill>
              </a:rPr>
              <a:t>Reduced </a:t>
            </a:r>
            <a:r>
              <a:rPr b="1" lang="en" sz="1100">
                <a:solidFill>
                  <a:schemeClr val="dk1"/>
                </a:solidFill>
              </a:rPr>
              <a:t>Brain </a:t>
            </a:r>
            <a:r>
              <a:rPr b="1" lang="en" sz="1100">
                <a:solidFill>
                  <a:schemeClr val="dk1"/>
                </a:solidFill>
              </a:rPr>
              <a:t>Glucose</a:t>
            </a:r>
            <a:r>
              <a:rPr b="1" lang="en" sz="1100">
                <a:solidFill>
                  <a:schemeClr val="dk1"/>
                </a:solidFill>
              </a:rPr>
              <a:t> </a:t>
            </a:r>
            <a:r>
              <a:rPr b="1" lang="en" sz="1100">
                <a:solidFill>
                  <a:schemeClr val="dk1"/>
                </a:solidFill>
              </a:rPr>
              <a:t>Metabolism</a:t>
            </a:r>
            <a:endParaRPr b="1" i="0" sz="1100" u="none" cap="none" strike="noStrike">
              <a:solidFill>
                <a:srgbClr val="000000"/>
              </a:solidFill>
              <a:latin typeface="Arial"/>
              <a:ea typeface="Arial"/>
              <a:cs typeface="Arial"/>
              <a:sym typeface="Arial"/>
            </a:endParaRPr>
          </a:p>
        </p:txBody>
      </p:sp>
      <p:sp>
        <p:nvSpPr>
          <p:cNvPr id="273" name="Google Shape;273;p30"/>
          <p:cNvSpPr/>
          <p:nvPr/>
        </p:nvSpPr>
        <p:spPr>
          <a:xfrm>
            <a:off x="2572775" y="2240825"/>
            <a:ext cx="1999200" cy="2393400"/>
          </a:xfrm>
          <a:prstGeom prst="rect">
            <a:avLst/>
          </a:prstGeom>
          <a:solidFill>
            <a:srgbClr val="FFFFFF"/>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1000"/>
              <a:t>Insulin Resistance Stimulates Tau Protein Production</a:t>
            </a:r>
            <a:endParaRPr b="1"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000"/>
              <a:t>Decreased insulin signaling in the brain leads to tau hyperphosphorylation.</a:t>
            </a:r>
            <a:endParaRPr sz="1000"/>
          </a:p>
          <a:p>
            <a:pPr indent="-292100" lvl="0" marL="457200" rtl="0" algn="l">
              <a:lnSpc>
                <a:spcPct val="115000"/>
              </a:lnSpc>
              <a:spcBef>
                <a:spcPts val="0"/>
              </a:spcBef>
              <a:spcAft>
                <a:spcPts val="0"/>
              </a:spcAft>
              <a:buSzPts val="1000"/>
              <a:buChar char="●"/>
            </a:pPr>
            <a:r>
              <a:rPr lang="en" sz="1000"/>
              <a:t>Contributes to worsening AD pathology.</a:t>
            </a:r>
            <a:endParaRPr sz="1000"/>
          </a:p>
          <a:p>
            <a:pPr indent="0" lvl="0" marL="0" marR="0" rtl="0" algn="l">
              <a:lnSpc>
                <a:spcPct val="115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274" name="Google Shape;274;p30"/>
          <p:cNvSpPr/>
          <p:nvPr/>
        </p:nvSpPr>
        <p:spPr>
          <a:xfrm>
            <a:off x="2572800" y="1672750"/>
            <a:ext cx="1999200" cy="489300"/>
          </a:xfrm>
          <a:prstGeom prst="rect">
            <a:avLst/>
          </a:prstGeom>
          <a:solidFill>
            <a:srgbClr val="F3F3F3"/>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00"/>
              <a:t>Increased Tau production</a:t>
            </a:r>
            <a:endParaRPr b="1" i="0" sz="1100" u="none" cap="none" strike="noStrike">
              <a:solidFill>
                <a:srgbClr val="000000"/>
              </a:solidFill>
              <a:latin typeface="Arial"/>
              <a:ea typeface="Arial"/>
              <a:cs typeface="Arial"/>
              <a:sym typeface="Arial"/>
            </a:endParaRPr>
          </a:p>
        </p:txBody>
      </p:sp>
      <p:sp>
        <p:nvSpPr>
          <p:cNvPr id="275" name="Google Shape;275;p30"/>
          <p:cNvSpPr/>
          <p:nvPr/>
        </p:nvSpPr>
        <p:spPr>
          <a:xfrm>
            <a:off x="4727475" y="2240825"/>
            <a:ext cx="1999200" cy="2393400"/>
          </a:xfrm>
          <a:prstGeom prst="rect">
            <a:avLst/>
          </a:prstGeom>
          <a:solidFill>
            <a:srgbClr val="FFFFFF"/>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t>Chronic insulin resistance promotes inflammation</a:t>
            </a:r>
            <a:endParaRPr b="1" sz="1000"/>
          </a:p>
          <a:p>
            <a:pPr indent="-292100" lvl="0" marL="457200" rtl="0" algn="l">
              <a:lnSpc>
                <a:spcPct val="115000"/>
              </a:lnSpc>
              <a:spcBef>
                <a:spcPts val="1200"/>
              </a:spcBef>
              <a:spcAft>
                <a:spcPts val="0"/>
              </a:spcAft>
              <a:buSzPts val="1000"/>
              <a:buChar char="●"/>
            </a:pPr>
            <a:r>
              <a:rPr lang="en" sz="1000"/>
              <a:t>Brain inflammation disrupts cellular communication.</a:t>
            </a:r>
            <a:endParaRPr sz="1000"/>
          </a:p>
          <a:p>
            <a:pPr indent="-292100" lvl="0" marL="457200" rtl="0" algn="l">
              <a:lnSpc>
                <a:spcPct val="115000"/>
              </a:lnSpc>
              <a:spcBef>
                <a:spcPts val="0"/>
              </a:spcBef>
              <a:spcAft>
                <a:spcPts val="0"/>
              </a:spcAft>
              <a:buSzPts val="1000"/>
              <a:buChar char="●"/>
            </a:pPr>
            <a:r>
              <a:rPr lang="en" sz="1000"/>
              <a:t>Weakens the blood-brain barrier.</a:t>
            </a:r>
            <a:endParaRPr sz="1000"/>
          </a:p>
          <a:p>
            <a:pPr indent="-292100" lvl="0" marL="457200" rtl="0" algn="l">
              <a:lnSpc>
                <a:spcPct val="115000"/>
              </a:lnSpc>
              <a:spcBef>
                <a:spcPts val="0"/>
              </a:spcBef>
              <a:spcAft>
                <a:spcPts val="0"/>
              </a:spcAft>
              <a:buSzPts val="1000"/>
              <a:buChar char="●"/>
            </a:pPr>
            <a:r>
              <a:rPr lang="en" sz="1000"/>
              <a:t>Accelerates neuronal loss and cognitive decline in advanced AD stages.</a:t>
            </a:r>
            <a:endParaRPr sz="1000"/>
          </a:p>
        </p:txBody>
      </p:sp>
      <p:sp>
        <p:nvSpPr>
          <p:cNvPr id="276" name="Google Shape;276;p30"/>
          <p:cNvSpPr/>
          <p:nvPr/>
        </p:nvSpPr>
        <p:spPr>
          <a:xfrm>
            <a:off x="4793800" y="1672750"/>
            <a:ext cx="1932900" cy="489300"/>
          </a:xfrm>
          <a:prstGeom prst="rect">
            <a:avLst/>
          </a:prstGeom>
          <a:solidFill>
            <a:srgbClr val="F3F3F3"/>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00"/>
              <a:t>Neuroinflammation</a:t>
            </a:r>
            <a:endParaRPr b="1" i="0" sz="1100" u="none" cap="none" strike="noStrike">
              <a:solidFill>
                <a:srgbClr val="000000"/>
              </a:solidFill>
              <a:latin typeface="Arial"/>
              <a:ea typeface="Arial"/>
              <a:cs typeface="Arial"/>
              <a:sym typeface="Arial"/>
            </a:endParaRPr>
          </a:p>
        </p:txBody>
      </p:sp>
      <p:sp>
        <p:nvSpPr>
          <p:cNvPr id="277" name="Google Shape;277;p30"/>
          <p:cNvSpPr/>
          <p:nvPr/>
        </p:nvSpPr>
        <p:spPr>
          <a:xfrm>
            <a:off x="6948500" y="2218075"/>
            <a:ext cx="1999200" cy="2393400"/>
          </a:xfrm>
          <a:prstGeom prst="rect">
            <a:avLst/>
          </a:prstGeom>
          <a:solidFill>
            <a:srgbClr val="FFFFFF"/>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t>Insulin resistance can exacerbate oxidative stress</a:t>
            </a:r>
            <a:endParaRPr b="1" sz="1000"/>
          </a:p>
          <a:p>
            <a:pPr indent="-292100" lvl="0" marL="457200" rtl="0" algn="l">
              <a:lnSpc>
                <a:spcPct val="115000"/>
              </a:lnSpc>
              <a:spcBef>
                <a:spcPts val="1200"/>
              </a:spcBef>
              <a:spcAft>
                <a:spcPts val="0"/>
              </a:spcAft>
              <a:buSzPts val="1000"/>
              <a:buChar char="●"/>
            </a:pPr>
            <a:r>
              <a:rPr lang="en" sz="1000"/>
              <a:t>Insulin resistance raises oxidative stress in the brain.</a:t>
            </a:r>
            <a:endParaRPr sz="1000"/>
          </a:p>
          <a:p>
            <a:pPr indent="-292100" lvl="0" marL="457200" rtl="0" algn="l">
              <a:lnSpc>
                <a:spcPct val="115000"/>
              </a:lnSpc>
              <a:spcBef>
                <a:spcPts val="0"/>
              </a:spcBef>
              <a:spcAft>
                <a:spcPts val="0"/>
              </a:spcAft>
              <a:buSzPts val="1000"/>
              <a:buChar char="●"/>
            </a:pPr>
            <a:r>
              <a:rPr lang="en" sz="1000"/>
              <a:t>Increases neuron vulnerability to damage.</a:t>
            </a:r>
            <a:endParaRPr sz="1000"/>
          </a:p>
          <a:p>
            <a:pPr indent="-292100" lvl="0" marL="457200" rtl="0" algn="l">
              <a:lnSpc>
                <a:spcPct val="115000"/>
              </a:lnSpc>
              <a:spcBef>
                <a:spcPts val="0"/>
              </a:spcBef>
              <a:spcAft>
                <a:spcPts val="0"/>
              </a:spcAft>
              <a:buSzPts val="1000"/>
              <a:buChar char="●"/>
            </a:pPr>
            <a:r>
              <a:rPr lang="en" sz="1000"/>
              <a:t>Speeds up progression of AD symptoms.</a:t>
            </a:r>
            <a:endParaRPr sz="1000"/>
          </a:p>
        </p:txBody>
      </p:sp>
      <p:sp>
        <p:nvSpPr>
          <p:cNvPr id="278" name="Google Shape;278;p30"/>
          <p:cNvSpPr/>
          <p:nvPr/>
        </p:nvSpPr>
        <p:spPr>
          <a:xfrm>
            <a:off x="7014825" y="1672750"/>
            <a:ext cx="1932900" cy="489300"/>
          </a:xfrm>
          <a:prstGeom prst="rect">
            <a:avLst/>
          </a:prstGeom>
          <a:solidFill>
            <a:srgbClr val="F3F3F3"/>
          </a:solidFill>
          <a:ln>
            <a:noFill/>
          </a:ln>
          <a:effectLst>
            <a:outerShdw blurRad="57150" rotWithShape="0" algn="bl" dir="2760000" dist="66675">
              <a:srgbClr val="7BAAF7">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00"/>
              <a:t>Oxidative Stress</a:t>
            </a:r>
            <a:endParaRPr b="1" i="0" sz="1100" u="none" cap="none" strike="noStrike">
              <a:solidFill>
                <a:srgbClr val="000000"/>
              </a:solidFill>
              <a:latin typeface="Arial"/>
              <a:ea typeface="Arial"/>
              <a:cs typeface="Arial"/>
              <a:sym typeface="Arial"/>
            </a:endParaRPr>
          </a:p>
        </p:txBody>
      </p:sp>
      <p:sp>
        <p:nvSpPr>
          <p:cNvPr id="279" name="Google Shape;279;p30"/>
          <p:cNvSpPr txBox="1"/>
          <p:nvPr/>
        </p:nvSpPr>
        <p:spPr>
          <a:xfrm>
            <a:off x="182875" y="1051225"/>
            <a:ext cx="7344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3D85C6"/>
                </a:solidFill>
              </a:rPr>
              <a:t>Not enough research: Insulin Resistance is a risk factor typically associated with early stages of Alzheimers </a:t>
            </a:r>
            <a:endParaRPr b="1">
              <a:solidFill>
                <a:srgbClr val="3D85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235500" y="117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320"/>
              <a:t>Regulation Of I-kappaB kinase/NF-kappaB Signaling</a:t>
            </a:r>
            <a:endParaRPr sz="2320"/>
          </a:p>
          <a:p>
            <a:pPr indent="0" lvl="0" marL="0" rtl="0" algn="l">
              <a:spcBef>
                <a:spcPts val="0"/>
              </a:spcBef>
              <a:spcAft>
                <a:spcPts val="0"/>
              </a:spcAft>
              <a:buSzPts val="891"/>
              <a:buNone/>
            </a:pPr>
            <a:r>
              <a:t/>
            </a:r>
            <a:endParaRPr sz="1887"/>
          </a:p>
        </p:txBody>
      </p:sp>
      <p:sp>
        <p:nvSpPr>
          <p:cNvPr id="285" name="Google Shape;285;p31"/>
          <p:cNvSpPr txBox="1"/>
          <p:nvPr/>
        </p:nvSpPr>
        <p:spPr>
          <a:xfrm>
            <a:off x="338550" y="793400"/>
            <a:ext cx="76719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Related to the neuroinflammation pathway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Significant results found in both comparison analyses (p-value: 0.00043)</a:t>
            </a:r>
            <a:endParaRPr sz="1300"/>
          </a:p>
        </p:txBody>
      </p:sp>
      <p:sp>
        <p:nvSpPr>
          <p:cNvPr id="286" name="Google Shape;286;p31"/>
          <p:cNvSpPr txBox="1"/>
          <p:nvPr/>
        </p:nvSpPr>
        <p:spPr>
          <a:xfrm>
            <a:off x="360873" y="2067000"/>
            <a:ext cx="2464500" cy="5157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PER1, TRAF4, CLEC7A, LPAR1, REL, MUL1, CFLAR, TMEM106A, LTF</a:t>
            </a:r>
            <a:endParaRPr sz="1000">
              <a:solidFill>
                <a:schemeClr val="dk1"/>
              </a:solidFill>
            </a:endParaRPr>
          </a:p>
        </p:txBody>
      </p:sp>
      <p:sp>
        <p:nvSpPr>
          <p:cNvPr id="287" name="Google Shape;287;p31"/>
          <p:cNvSpPr txBox="1"/>
          <p:nvPr/>
        </p:nvSpPr>
        <p:spPr>
          <a:xfrm>
            <a:off x="360873" y="1725425"/>
            <a:ext cx="2464500" cy="391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200"/>
              </a:spcAft>
              <a:buNone/>
            </a:pPr>
            <a:r>
              <a:rPr b="1" lang="en" sz="1052">
                <a:solidFill>
                  <a:schemeClr val="lt1"/>
                </a:solidFill>
              </a:rPr>
              <a:t>Key Genes Involved</a:t>
            </a:r>
            <a:endParaRPr b="1" sz="1052">
              <a:solidFill>
                <a:schemeClr val="lt1"/>
              </a:solidFill>
            </a:endParaRPr>
          </a:p>
        </p:txBody>
      </p:sp>
      <p:sp>
        <p:nvSpPr>
          <p:cNvPr id="288" name="Google Shape;288;p31"/>
          <p:cNvSpPr txBox="1"/>
          <p:nvPr/>
        </p:nvSpPr>
        <p:spPr>
          <a:xfrm>
            <a:off x="338550" y="3392488"/>
            <a:ext cx="2509200" cy="6927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000">
                <a:solidFill>
                  <a:schemeClr val="dk1"/>
                </a:solidFill>
              </a:rPr>
              <a:t>Chronic Inflammation</a:t>
            </a:r>
            <a:r>
              <a:rPr lang="en" sz="1000">
                <a:solidFill>
                  <a:schemeClr val="dk1"/>
                </a:solidFill>
              </a:rPr>
              <a:t>: Linked to cognitive decline and worsening of symptoms.</a:t>
            </a:r>
            <a:endParaRPr sz="1000">
              <a:solidFill>
                <a:schemeClr val="dk1"/>
              </a:solidFill>
            </a:endParaRPr>
          </a:p>
        </p:txBody>
      </p:sp>
      <p:sp>
        <p:nvSpPr>
          <p:cNvPr id="289" name="Google Shape;289;p31"/>
          <p:cNvSpPr txBox="1"/>
          <p:nvPr/>
        </p:nvSpPr>
        <p:spPr>
          <a:xfrm>
            <a:off x="338550" y="3050913"/>
            <a:ext cx="2509200" cy="391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50">
                <a:solidFill>
                  <a:schemeClr val="lt1"/>
                </a:solidFill>
              </a:rPr>
              <a:t>Significance in Alzheimer's Progression</a:t>
            </a:r>
            <a:r>
              <a:rPr lang="en" sz="1050">
                <a:solidFill>
                  <a:schemeClr val="lt1"/>
                </a:solidFill>
              </a:rPr>
              <a:t>:</a:t>
            </a:r>
            <a:endParaRPr b="1" sz="1050">
              <a:solidFill>
                <a:schemeClr val="lt1"/>
              </a:solidFill>
            </a:endParaRPr>
          </a:p>
        </p:txBody>
      </p:sp>
      <p:sp>
        <p:nvSpPr>
          <p:cNvPr id="290" name="Google Shape;290;p31"/>
          <p:cNvSpPr txBox="1"/>
          <p:nvPr/>
        </p:nvSpPr>
        <p:spPr>
          <a:xfrm>
            <a:off x="3255378" y="2130775"/>
            <a:ext cx="2509200" cy="2108700"/>
          </a:xfrm>
          <a:prstGeom prst="rect">
            <a:avLst/>
          </a:prstGeom>
          <a:solidFill>
            <a:srgbClr val="F3F3F3"/>
          </a:solid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Anti-Inflammatory Drugs</a:t>
            </a:r>
            <a:r>
              <a:rPr lang="en" sz="1000">
                <a:solidFill>
                  <a:schemeClr val="dk1"/>
                </a:solidFill>
              </a:rPr>
              <a:t>: Reduce inflammation to protect neurons.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Cytokine Inhibition</a:t>
            </a:r>
            <a:r>
              <a:rPr lang="en" sz="1000">
                <a:solidFill>
                  <a:schemeClr val="dk1"/>
                </a:solidFill>
              </a:rPr>
              <a:t>: Inhibit specific pro-inflammatory cytokines to slow down disease progression.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Modulating Immune Response</a:t>
            </a:r>
            <a:r>
              <a:rPr lang="en" sz="1000">
                <a:solidFill>
                  <a:schemeClr val="dk1"/>
                </a:solidFill>
              </a:rPr>
              <a:t>: Adjust microglial and astrocytic activity to limit neurotoxicity.</a:t>
            </a:r>
            <a:endParaRPr sz="1000">
              <a:solidFill>
                <a:schemeClr val="dk1"/>
              </a:solidFill>
            </a:endParaRPr>
          </a:p>
        </p:txBody>
      </p:sp>
      <p:sp>
        <p:nvSpPr>
          <p:cNvPr id="291" name="Google Shape;291;p31"/>
          <p:cNvSpPr txBox="1"/>
          <p:nvPr/>
        </p:nvSpPr>
        <p:spPr>
          <a:xfrm>
            <a:off x="3255378" y="1725425"/>
            <a:ext cx="2509200" cy="391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50">
                <a:solidFill>
                  <a:schemeClr val="lt1"/>
                </a:solidFill>
              </a:rPr>
              <a:t>Therapeutic Strategy</a:t>
            </a:r>
            <a:endParaRPr b="1" sz="1050">
              <a:solidFill>
                <a:schemeClr val="lt1"/>
              </a:solidFill>
            </a:endParaRPr>
          </a:p>
        </p:txBody>
      </p:sp>
      <p:sp>
        <p:nvSpPr>
          <p:cNvPr id="292" name="Google Shape;292;p31"/>
          <p:cNvSpPr txBox="1"/>
          <p:nvPr/>
        </p:nvSpPr>
        <p:spPr>
          <a:xfrm>
            <a:off x="6194529" y="1725425"/>
            <a:ext cx="2464500" cy="391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050">
                <a:solidFill>
                  <a:schemeClr val="lt1"/>
                </a:solidFill>
              </a:rPr>
              <a:t>Goal</a:t>
            </a:r>
            <a:endParaRPr b="1" sz="1050">
              <a:solidFill>
                <a:schemeClr val="lt1"/>
              </a:solidFill>
            </a:endParaRPr>
          </a:p>
        </p:txBody>
      </p:sp>
      <p:sp>
        <p:nvSpPr>
          <p:cNvPr id="293" name="Google Shape;293;p31"/>
          <p:cNvSpPr txBox="1"/>
          <p:nvPr/>
        </p:nvSpPr>
        <p:spPr>
          <a:xfrm>
            <a:off x="6194529" y="2091350"/>
            <a:ext cx="2464500" cy="6927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 sz="1000">
                <a:solidFill>
                  <a:schemeClr val="dk1"/>
                </a:solidFill>
              </a:rPr>
              <a:t>To slow Alzheimer's progression by reducing neuroinflammation and protecting neurons from further damage.</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84615"/>
              <a:buFont typeface="Arial"/>
              <a:buNone/>
            </a:pPr>
            <a:r>
              <a:rPr lang="en"/>
              <a:t>Mitochondrial Protein Import Pathway </a:t>
            </a:r>
            <a:r>
              <a:rPr lang="en" sz="1300"/>
              <a:t>(R-HSA-1268020)</a:t>
            </a:r>
            <a:endParaRPr sz="1300"/>
          </a:p>
          <a:p>
            <a:pPr indent="0" lvl="0" marL="0" rtl="0" algn="l">
              <a:spcBef>
                <a:spcPts val="0"/>
              </a:spcBef>
              <a:spcAft>
                <a:spcPts val="0"/>
              </a:spcAft>
              <a:buNone/>
            </a:pPr>
            <a:r>
              <a:t/>
            </a:r>
            <a:endParaRPr/>
          </a:p>
        </p:txBody>
      </p:sp>
      <p:sp>
        <p:nvSpPr>
          <p:cNvPr id="299" name="Google Shape;299;p32"/>
          <p:cNvSpPr txBox="1"/>
          <p:nvPr>
            <p:ph idx="1" type="body"/>
          </p:nvPr>
        </p:nvSpPr>
        <p:spPr>
          <a:xfrm>
            <a:off x="311700" y="1212350"/>
            <a:ext cx="3834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50">
                <a:solidFill>
                  <a:schemeClr val="dk1"/>
                </a:solidFill>
              </a:rPr>
              <a:t>Gene Alterations: (0.024 p-value, 3/65 overlap)</a:t>
            </a:r>
            <a:endParaRPr b="1" sz="1150">
              <a:solidFill>
                <a:schemeClr val="dk1"/>
              </a:solidFill>
            </a:endParaRPr>
          </a:p>
          <a:p>
            <a:pPr indent="0" lvl="0" marL="457200" rtl="0" algn="l">
              <a:spcBef>
                <a:spcPts val="900"/>
              </a:spcBef>
              <a:spcAft>
                <a:spcPts val="0"/>
              </a:spcAft>
              <a:buNone/>
            </a:pPr>
            <a:r>
              <a:rPr b="1" lang="en" sz="1050">
                <a:solidFill>
                  <a:srgbClr val="434343"/>
                </a:solidFill>
              </a:rPr>
              <a:t>COQ2</a:t>
            </a:r>
            <a:endParaRPr b="1" sz="1050">
              <a:solidFill>
                <a:srgbClr val="434343"/>
              </a:solidFill>
            </a:endParaRPr>
          </a:p>
          <a:p>
            <a:pPr indent="-295275" lvl="1" marL="914400" rtl="0" algn="l">
              <a:spcBef>
                <a:spcPts val="900"/>
              </a:spcBef>
              <a:spcAft>
                <a:spcPts val="0"/>
              </a:spcAft>
              <a:buClr>
                <a:srgbClr val="0E0E0E"/>
              </a:buClr>
              <a:buSzPts val="1050"/>
              <a:buChar char="○"/>
            </a:pPr>
            <a:r>
              <a:rPr lang="en" sz="1050">
                <a:solidFill>
                  <a:srgbClr val="0E0E0E"/>
                </a:solidFill>
              </a:rPr>
              <a:t>Involved in coenzyme Q10 biosynthesis, essential for mitochondrial electron transport and ATP production.</a:t>
            </a:r>
            <a:endParaRPr sz="1050">
              <a:solidFill>
                <a:srgbClr val="0E0E0E"/>
              </a:solidFill>
            </a:endParaRPr>
          </a:p>
          <a:p>
            <a:pPr indent="0" lvl="0" marL="457200" rtl="0" algn="l">
              <a:spcBef>
                <a:spcPts val="900"/>
              </a:spcBef>
              <a:spcAft>
                <a:spcPts val="0"/>
              </a:spcAft>
              <a:buNone/>
            </a:pPr>
            <a:r>
              <a:rPr b="1" lang="en" sz="1050">
                <a:solidFill>
                  <a:srgbClr val="434343"/>
                </a:solidFill>
              </a:rPr>
              <a:t>TIMM17A</a:t>
            </a:r>
            <a:endParaRPr b="1" sz="1050">
              <a:solidFill>
                <a:srgbClr val="434343"/>
              </a:solidFill>
            </a:endParaRPr>
          </a:p>
          <a:p>
            <a:pPr indent="-295275" lvl="1" marL="914400" rtl="0" algn="l">
              <a:spcBef>
                <a:spcPts val="900"/>
              </a:spcBef>
              <a:spcAft>
                <a:spcPts val="0"/>
              </a:spcAft>
              <a:buClr>
                <a:srgbClr val="0E0E0E"/>
              </a:buClr>
              <a:buSzPts val="1050"/>
              <a:buChar char="○"/>
            </a:pPr>
            <a:r>
              <a:rPr lang="en" sz="1050">
                <a:solidFill>
                  <a:srgbClr val="0E0E0E"/>
                </a:solidFill>
              </a:rPr>
              <a:t>Part of the TIM complex, facilitates protein import into the mitochondrial matrix, supporting energy metabolism.</a:t>
            </a:r>
            <a:endParaRPr sz="1050">
              <a:solidFill>
                <a:srgbClr val="0E0E0E"/>
              </a:solidFill>
            </a:endParaRPr>
          </a:p>
          <a:p>
            <a:pPr indent="457200" lvl="0" marL="0" rtl="0" algn="l">
              <a:spcBef>
                <a:spcPts val="900"/>
              </a:spcBef>
              <a:spcAft>
                <a:spcPts val="0"/>
              </a:spcAft>
              <a:buNone/>
            </a:pPr>
            <a:r>
              <a:rPr b="1" lang="en" sz="1050">
                <a:solidFill>
                  <a:srgbClr val="434343"/>
                </a:solidFill>
              </a:rPr>
              <a:t>TOMM22</a:t>
            </a:r>
            <a:endParaRPr b="1" sz="1050">
              <a:solidFill>
                <a:srgbClr val="434343"/>
              </a:solidFill>
            </a:endParaRPr>
          </a:p>
          <a:p>
            <a:pPr indent="-295275" lvl="1" marL="914400" rtl="0" algn="l">
              <a:spcBef>
                <a:spcPts val="900"/>
              </a:spcBef>
              <a:spcAft>
                <a:spcPts val="0"/>
              </a:spcAft>
              <a:buClr>
                <a:srgbClr val="0E0E0E"/>
              </a:buClr>
              <a:buSzPts val="1050"/>
              <a:buChar char="○"/>
            </a:pPr>
            <a:r>
              <a:rPr lang="en" sz="1050">
                <a:solidFill>
                  <a:srgbClr val="0E0E0E"/>
                </a:solidFill>
              </a:rPr>
              <a:t>A core component of the TOM complex, responsible for recognizing and translocating proteins into mitochondria.</a:t>
            </a:r>
            <a:endParaRPr sz="1050">
              <a:solidFill>
                <a:srgbClr val="0E0E0E"/>
              </a:solidFill>
            </a:endParaRPr>
          </a:p>
          <a:p>
            <a:pPr indent="0" lvl="0" marL="0" rtl="0" algn="l">
              <a:spcBef>
                <a:spcPts val="0"/>
              </a:spcBef>
              <a:spcAft>
                <a:spcPts val="1200"/>
              </a:spcAft>
              <a:buNone/>
            </a:pPr>
            <a:r>
              <a:t/>
            </a:r>
            <a:endParaRPr/>
          </a:p>
        </p:txBody>
      </p:sp>
      <p:pic>
        <p:nvPicPr>
          <p:cNvPr id="300" name="Google Shape;300;p32"/>
          <p:cNvPicPr preferRelativeResize="0"/>
          <p:nvPr/>
        </p:nvPicPr>
        <p:blipFill>
          <a:blip r:embed="rId3">
            <a:alphaModFix/>
          </a:blip>
          <a:stretch>
            <a:fillRect/>
          </a:stretch>
        </p:blipFill>
        <p:spPr>
          <a:xfrm>
            <a:off x="4216825" y="1428975"/>
            <a:ext cx="4819575" cy="2711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04" name="Shape 304"/>
        <p:cNvGrpSpPr/>
        <p:nvPr/>
      </p:nvGrpSpPr>
      <p:grpSpPr>
        <a:xfrm>
          <a:off x="0" y="0"/>
          <a:ext cx="0" cy="0"/>
          <a:chOff x="0" y="0"/>
          <a:chExt cx="0" cy="0"/>
        </a:xfrm>
      </p:grpSpPr>
      <p:sp>
        <p:nvSpPr>
          <p:cNvPr id="305" name="Google Shape;305;p33"/>
          <p:cNvSpPr txBox="1"/>
          <p:nvPr/>
        </p:nvSpPr>
        <p:spPr>
          <a:xfrm>
            <a:off x="528150" y="1804350"/>
            <a:ext cx="7361400" cy="153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3600">
                <a:solidFill>
                  <a:srgbClr val="FFFFFF"/>
                </a:solidFill>
              </a:rPr>
              <a:t>Questions?</a:t>
            </a:r>
            <a:endParaRPr b="1" sz="2000">
              <a:solidFill>
                <a:srgbClr val="FFFFFF"/>
              </a:solidFill>
            </a:endParaRPr>
          </a:p>
        </p:txBody>
      </p:sp>
      <p:sp>
        <p:nvSpPr>
          <p:cNvPr id="306" name="Google Shape;306;p33"/>
          <p:cNvSpPr/>
          <p:nvPr/>
        </p:nvSpPr>
        <p:spPr>
          <a:xfrm>
            <a:off x="266925" y="1411500"/>
            <a:ext cx="72000" cy="2320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84437"/>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3">
            <a:alphaModFix/>
          </a:blip>
          <a:srcRect b="777" l="0" r="0" t="787"/>
          <a:stretch/>
        </p:blipFill>
        <p:spPr>
          <a:xfrm>
            <a:off x="4174750" y="162987"/>
            <a:ext cx="4889599" cy="3208613"/>
          </a:xfrm>
          <a:prstGeom prst="rect">
            <a:avLst/>
          </a:prstGeom>
          <a:noFill/>
          <a:ln>
            <a:noFill/>
          </a:ln>
        </p:spPr>
      </p:pic>
      <p:sp>
        <p:nvSpPr>
          <p:cNvPr id="71" name="Google Shape;71;p16"/>
          <p:cNvSpPr txBox="1"/>
          <p:nvPr/>
        </p:nvSpPr>
        <p:spPr>
          <a:xfrm>
            <a:off x="212475" y="405650"/>
            <a:ext cx="3359700" cy="990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34343"/>
                </a:solidFill>
                <a:latin typeface="Arial"/>
                <a:ea typeface="Arial"/>
                <a:cs typeface="Arial"/>
                <a:sym typeface="Arial"/>
              </a:rPr>
              <a:t>Agenda </a:t>
            </a:r>
            <a:endParaRPr b="0" i="0" sz="3000" u="none" cap="none" strike="noStrike">
              <a:solidFill>
                <a:srgbClr val="434343"/>
              </a:solidFill>
              <a:latin typeface="Arial"/>
              <a:ea typeface="Arial"/>
              <a:cs typeface="Arial"/>
              <a:sym typeface="Arial"/>
            </a:endParaRPr>
          </a:p>
        </p:txBody>
      </p:sp>
      <p:sp>
        <p:nvSpPr>
          <p:cNvPr id="72" name="Google Shape;72;p16"/>
          <p:cNvSpPr txBox="1"/>
          <p:nvPr/>
        </p:nvSpPr>
        <p:spPr>
          <a:xfrm>
            <a:off x="288675" y="1585375"/>
            <a:ext cx="4430400" cy="2880900"/>
          </a:xfrm>
          <a:prstGeom prst="rect">
            <a:avLst/>
          </a:prstGeom>
          <a:solidFill>
            <a:srgbClr val="F1EBFD"/>
          </a:solidFill>
          <a:ln>
            <a:noFill/>
          </a:ln>
          <a:effectLst>
            <a:outerShdw blurRad="57150" rotWithShape="0" algn="bl" dir="2760000" dist="47625">
              <a:srgbClr val="000000">
                <a:alpha val="38820"/>
              </a:srgbClr>
            </a:outerShdw>
          </a:effectLst>
        </p:spPr>
        <p:txBody>
          <a:bodyPr anchorCtr="0" anchor="ctr" bIns="91425" lIns="91425" spcFirstLastPara="1" rIns="91425" wrap="square" tIns="91425">
            <a:noAutofit/>
          </a:bodyPr>
          <a:lstStyle/>
          <a:p>
            <a:pPr indent="-323850" lvl="0" marL="457200" marR="0" rtl="0" algn="l">
              <a:lnSpc>
                <a:spcPct val="115000"/>
              </a:lnSpc>
              <a:spcBef>
                <a:spcPts val="1000"/>
              </a:spcBef>
              <a:spcAft>
                <a:spcPts val="0"/>
              </a:spcAft>
              <a:buClr>
                <a:srgbClr val="434343"/>
              </a:buClr>
              <a:buSzPts val="1500"/>
              <a:buFont typeface="Arial"/>
              <a:buAutoNum type="arabicPeriod"/>
            </a:pPr>
            <a:r>
              <a:rPr lang="en" sz="1500">
                <a:solidFill>
                  <a:srgbClr val="434343"/>
                </a:solidFill>
              </a:rPr>
              <a:t>Introduction to Alzheimer’s Disease</a:t>
            </a:r>
            <a:endParaRPr sz="1500">
              <a:solidFill>
                <a:srgbClr val="434343"/>
              </a:solidFill>
            </a:endParaRPr>
          </a:p>
          <a:p>
            <a:pPr indent="-323850" lvl="0" marL="457200" marR="0" rtl="0" algn="l">
              <a:lnSpc>
                <a:spcPct val="115000"/>
              </a:lnSpc>
              <a:spcBef>
                <a:spcPts val="1000"/>
              </a:spcBef>
              <a:spcAft>
                <a:spcPts val="0"/>
              </a:spcAft>
              <a:buClr>
                <a:srgbClr val="434343"/>
              </a:buClr>
              <a:buSzPts val="1500"/>
              <a:buFont typeface="Arial"/>
              <a:buAutoNum type="arabicPeriod"/>
            </a:pPr>
            <a:r>
              <a:rPr b="1" lang="en" sz="1500">
                <a:solidFill>
                  <a:srgbClr val="434343"/>
                </a:solidFill>
              </a:rPr>
              <a:t>Moderate vs Incipient</a:t>
            </a:r>
            <a:r>
              <a:rPr lang="en" sz="1500">
                <a:solidFill>
                  <a:srgbClr val="434343"/>
                </a:solidFill>
              </a:rPr>
              <a:t> Group Analysis</a:t>
            </a:r>
            <a:endParaRPr sz="1500">
              <a:solidFill>
                <a:srgbClr val="434343"/>
              </a:solidFill>
            </a:endParaRPr>
          </a:p>
          <a:p>
            <a:pPr indent="-323850" lvl="1" marL="914400" marR="0" rtl="0" algn="l">
              <a:lnSpc>
                <a:spcPct val="115000"/>
              </a:lnSpc>
              <a:spcBef>
                <a:spcPts val="1000"/>
              </a:spcBef>
              <a:spcAft>
                <a:spcPts val="0"/>
              </a:spcAft>
              <a:buClr>
                <a:srgbClr val="434343"/>
              </a:buClr>
              <a:buSzPts val="1500"/>
              <a:buAutoNum type="alphaLcPeriod"/>
            </a:pPr>
            <a:r>
              <a:rPr lang="en" sz="1500">
                <a:solidFill>
                  <a:srgbClr val="434343"/>
                </a:solidFill>
              </a:rPr>
              <a:t>4 pathways of interest</a:t>
            </a:r>
            <a:endParaRPr sz="1500">
              <a:solidFill>
                <a:srgbClr val="434343"/>
              </a:solidFill>
            </a:endParaRPr>
          </a:p>
          <a:p>
            <a:pPr indent="-317500" lvl="0" marL="457200" marR="0" rtl="0" algn="l">
              <a:lnSpc>
                <a:spcPct val="100000"/>
              </a:lnSpc>
              <a:spcBef>
                <a:spcPts val="1000"/>
              </a:spcBef>
              <a:spcAft>
                <a:spcPts val="0"/>
              </a:spcAft>
              <a:buClr>
                <a:srgbClr val="434343"/>
              </a:buClr>
              <a:buSzPts val="1400"/>
              <a:buAutoNum type="arabicPeriod"/>
            </a:pPr>
            <a:r>
              <a:rPr b="1" lang="en" sz="1500">
                <a:solidFill>
                  <a:srgbClr val="434343"/>
                </a:solidFill>
              </a:rPr>
              <a:t>Severe vs. Moderate</a:t>
            </a:r>
            <a:r>
              <a:rPr lang="en" sz="1500">
                <a:solidFill>
                  <a:srgbClr val="434343"/>
                </a:solidFill>
              </a:rPr>
              <a:t> Group Analysis </a:t>
            </a:r>
            <a:endParaRPr sz="1500">
              <a:solidFill>
                <a:srgbClr val="434343"/>
              </a:solidFill>
            </a:endParaRPr>
          </a:p>
          <a:p>
            <a:pPr indent="-323850" lvl="1" marL="914400" marR="0" rtl="0" algn="l">
              <a:lnSpc>
                <a:spcPct val="100000"/>
              </a:lnSpc>
              <a:spcBef>
                <a:spcPts val="1000"/>
              </a:spcBef>
              <a:spcAft>
                <a:spcPts val="0"/>
              </a:spcAft>
              <a:buClr>
                <a:srgbClr val="434343"/>
              </a:buClr>
              <a:buSzPts val="1500"/>
              <a:buAutoNum type="alphaLcPeriod"/>
            </a:pPr>
            <a:r>
              <a:rPr lang="en" sz="1500">
                <a:solidFill>
                  <a:srgbClr val="434343"/>
                </a:solidFill>
              </a:rPr>
              <a:t>Observations against the same 4 pathways of interest</a:t>
            </a:r>
            <a:endParaRPr sz="1500">
              <a:solidFill>
                <a:srgbClr val="434343"/>
              </a:solidFill>
            </a:endParaRPr>
          </a:p>
          <a:p>
            <a:pPr indent="-323850" lvl="0" marL="457200" marR="0" rtl="0" algn="l">
              <a:lnSpc>
                <a:spcPct val="100000"/>
              </a:lnSpc>
              <a:spcBef>
                <a:spcPts val="1000"/>
              </a:spcBef>
              <a:spcAft>
                <a:spcPts val="0"/>
              </a:spcAft>
              <a:buClr>
                <a:srgbClr val="434343"/>
              </a:buClr>
              <a:buSzPts val="1500"/>
              <a:buAutoNum type="arabicPeriod"/>
            </a:pPr>
            <a:r>
              <a:rPr lang="en" sz="1500">
                <a:solidFill>
                  <a:srgbClr val="434343"/>
                </a:solidFill>
              </a:rPr>
              <a:t>Questions</a:t>
            </a:r>
            <a:endParaRPr sz="15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10" name="Shape 310"/>
        <p:cNvGrpSpPr/>
        <p:nvPr/>
      </p:nvGrpSpPr>
      <p:grpSpPr>
        <a:xfrm>
          <a:off x="0" y="0"/>
          <a:ext cx="0" cy="0"/>
          <a:chOff x="0" y="0"/>
          <a:chExt cx="0" cy="0"/>
        </a:xfrm>
      </p:grpSpPr>
      <p:sp>
        <p:nvSpPr>
          <p:cNvPr id="311" name="Google Shape;311;p34"/>
          <p:cNvSpPr txBox="1"/>
          <p:nvPr/>
        </p:nvSpPr>
        <p:spPr>
          <a:xfrm>
            <a:off x="528150" y="1804350"/>
            <a:ext cx="7361400" cy="153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3600">
                <a:solidFill>
                  <a:srgbClr val="FFFFFF"/>
                </a:solidFill>
              </a:rPr>
              <a:t>References</a:t>
            </a:r>
            <a:endParaRPr b="1" sz="2000">
              <a:solidFill>
                <a:srgbClr val="FFFFFF"/>
              </a:solidFill>
            </a:endParaRPr>
          </a:p>
        </p:txBody>
      </p:sp>
      <p:sp>
        <p:nvSpPr>
          <p:cNvPr id="312" name="Google Shape;312;p34"/>
          <p:cNvSpPr/>
          <p:nvPr/>
        </p:nvSpPr>
        <p:spPr>
          <a:xfrm>
            <a:off x="266925" y="1411500"/>
            <a:ext cx="72000" cy="2320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84437"/>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318" name="Google Shape;318;p35"/>
          <p:cNvSpPr txBox="1"/>
          <p:nvPr>
            <p:ph idx="1" type="body"/>
          </p:nvPr>
        </p:nvSpPr>
        <p:spPr>
          <a:xfrm>
            <a:off x="311700" y="1017725"/>
            <a:ext cx="8520600" cy="39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836">
                <a:solidFill>
                  <a:srgbClr val="1B1B1B"/>
                </a:solidFill>
                <a:highlight>
                  <a:srgbClr val="FFFFFF"/>
                </a:highlight>
              </a:rPr>
              <a:t>Ali N, Sohail R, Jaffer SR, Siddique S, Kaya B, Atowoju I, Imran A, Wright W, Pamulapati S, Choudhry F, Akbar A, Khawaja UA. The Role of Estrogen Therapy as a Protective Factor for Alzheimer's Disease and Dementia in Postmenopausal Women: A Comprehensive Review of the Literature. Cureus. 2023 Aug 6;15(8):e43053. doi: 10.7759/cureus.43053. PMID: 37680393; PMCID: PMC10480684.</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Cipriano GL, Mazzon E, Anchesi I. Estrogen Receptors: A New Frontier in Alzheimer's Disease Therapy. Int J Mol Sci. 2024 Aug 21;25(16):9077. doi: 10.3390/ijms25169077. PMID: 39201762; PMCID: PMC11354998.</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Heneka MT, Carson MJ, El Khoury J, Landreth GE, Brosseron F, Feinstein DL, Jacobs AH, Wyss-Coray T, Vitorica J, Ransohoff RM, Herrup K, Frautschy SA, Finsen B, Brown GC, Verkhratsky A, Yamanaka K, Koistinaho J, Latz E, Halle A, Petzold GC, Town T, Morgan D, Shinohara ML, Perry VH, Holmes C, Bazan NG, Brooks DJ, Hunot S, Joseph B, Deigendesch N, Garaschuk O, Boddeke E, Dinarello CA, Breitner JC, Cole GM, Golenbock DT, Kummer MP. Neuroinflammation in Alzheimer's disease. Lancet Neurol. 2015 Apr;14(4):388-405. doi: 10.1016/S1474-4422(15)70016-5. PMID: 25792098; PMCID: PMC5909703.</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Nassief A, Zambon AC, Narayan N, Palakal M. Mitochondrial Protein Import Dysfunction in Pathogenesis of Neurodegenerative Diseases. Front Cell Dev Biol. 2020;8:1329. doi: 10.3389/fcell.2020.613464. PMID: 33180216; PMCID: PMC7691489.</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Sędzikowska A, Szablewski L. Insulin and Insulin Resistance in Alzheimer's Disease. Int J Mol Sci. 2021 Sep 15;22(18):9987. doi: 10.3390/ijms22189987. PMID: 34576151; PMCID: PMC8472298.</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Sun Y, Koyama Y, Shimada S. Inflammation From Peripheral Organs to the Brain: How Does Systemic Inflammation Cause Neuroinflammation? Front Aging Neurosci. 2022 Jun 16;14:903455. doi: 10.3389/fnagi.2022.903455. PMID: 35783147; PMCID: PMC9244793.</a:t>
            </a:r>
            <a:endParaRPr sz="836">
              <a:solidFill>
                <a:srgbClr val="1B1B1B"/>
              </a:solidFill>
              <a:highlight>
                <a:srgbClr val="FFFFFF"/>
              </a:highlight>
            </a:endParaRPr>
          </a:p>
          <a:p>
            <a:pPr indent="0" lvl="0" marL="0" rtl="0" algn="l">
              <a:spcBef>
                <a:spcPts val="1200"/>
              </a:spcBef>
              <a:spcAft>
                <a:spcPts val="0"/>
              </a:spcAft>
              <a:buSzPts val="440"/>
              <a:buNone/>
            </a:pPr>
            <a:r>
              <a:rPr lang="en" sz="836">
                <a:solidFill>
                  <a:srgbClr val="1B1B1B"/>
                </a:solidFill>
                <a:highlight>
                  <a:srgbClr val="FFFFFF"/>
                </a:highlight>
              </a:rPr>
              <a:t>Tilley DM, Vallejo R, Vetri F, Platt DC, Cedeno DL. Activation of Neuroinflammation via mTOR Pathway is Disparately Regulated by Differential Target Multiplexed and Traditional Low-Rate Spinal Cord Stimulation in a Neuropathic Pain Model. J Pain Res. 2022 Sep 13;15:2857-2866. doi: 10.2147/JPR.S378490. PMID: 36156899; PMCID: PMC9507284.</a:t>
            </a:r>
            <a:endParaRPr sz="836">
              <a:solidFill>
                <a:srgbClr val="1B1B1B"/>
              </a:solidFill>
              <a:highlight>
                <a:srgbClr val="FFFFFF"/>
              </a:highlight>
            </a:endParaRPr>
          </a:p>
          <a:p>
            <a:pPr indent="0" lvl="0" marL="0" rtl="0" algn="l">
              <a:spcBef>
                <a:spcPts val="1200"/>
              </a:spcBef>
              <a:spcAft>
                <a:spcPts val="0"/>
              </a:spcAft>
              <a:buClr>
                <a:schemeClr val="dk1"/>
              </a:buClr>
              <a:buSzPts val="440"/>
              <a:buFont typeface="Arial"/>
              <a:buNone/>
            </a:pPr>
            <a:r>
              <a:rPr lang="en" sz="836">
                <a:solidFill>
                  <a:srgbClr val="1B1B1B"/>
                </a:solidFill>
                <a:highlight>
                  <a:schemeClr val="lt1"/>
                </a:highlight>
              </a:rPr>
              <a:t>Zhu D, Montagne A, Zhao Z. Alzheimer's pathogenic mechanisms and underlying sex difference. Cell Mol Life Sci. 2021 Jun;78(11):4907-4920. doi: 10.1007/s00018-021-03830-w. Epub 2021 Apr 12. PMID: 33844047; PMCID: PMC8720296.</a:t>
            </a:r>
            <a:endParaRPr sz="836">
              <a:solidFill>
                <a:srgbClr val="1B1B1B"/>
              </a:solidFill>
              <a:highlight>
                <a:srgbClr val="FFFFFF"/>
              </a:highlight>
            </a:endParaRPr>
          </a:p>
          <a:p>
            <a:pPr indent="0" lvl="0" marL="0" rtl="0" algn="l">
              <a:spcBef>
                <a:spcPts val="1200"/>
              </a:spcBef>
              <a:spcAft>
                <a:spcPts val="1200"/>
              </a:spcAft>
              <a:buSzPts val="440"/>
              <a:buNone/>
            </a:pPr>
            <a:r>
              <a:t/>
            </a:r>
            <a:endParaRPr sz="580">
              <a:solidFill>
                <a:srgbClr val="1B1B1B"/>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 name="Shape 322"/>
        <p:cNvGrpSpPr/>
        <p:nvPr/>
      </p:nvGrpSpPr>
      <p:grpSpPr>
        <a:xfrm>
          <a:off x="0" y="0"/>
          <a:ext cx="0" cy="0"/>
          <a:chOff x="0" y="0"/>
          <a:chExt cx="0" cy="0"/>
        </a:xfrm>
      </p:grpSpPr>
      <p:pic>
        <p:nvPicPr>
          <p:cNvPr id="323" name="Google Shape;323;p36"/>
          <p:cNvPicPr preferRelativeResize="0"/>
          <p:nvPr/>
        </p:nvPicPr>
        <p:blipFill>
          <a:blip r:embed="rId3">
            <a:alphaModFix/>
          </a:blip>
          <a:stretch>
            <a:fillRect/>
          </a:stretch>
        </p:blipFill>
        <p:spPr>
          <a:xfrm>
            <a:off x="0" y="436150"/>
            <a:ext cx="9144003" cy="2286001"/>
          </a:xfrm>
          <a:prstGeom prst="rect">
            <a:avLst/>
          </a:prstGeom>
          <a:noFill/>
          <a:ln>
            <a:noFill/>
          </a:ln>
        </p:spPr>
      </p:pic>
      <p:sp>
        <p:nvSpPr>
          <p:cNvPr id="324" name="Google Shape;324;p36"/>
          <p:cNvSpPr txBox="1"/>
          <p:nvPr/>
        </p:nvSpPr>
        <p:spPr>
          <a:xfrm>
            <a:off x="0" y="1568525"/>
            <a:ext cx="3720000" cy="3001800"/>
          </a:xfrm>
          <a:prstGeom prst="rect">
            <a:avLst/>
          </a:prstGeom>
          <a:solidFill>
            <a:srgbClr val="6A8AB0"/>
          </a:solidFill>
          <a:ln>
            <a:noFill/>
          </a:ln>
          <a:effectLst>
            <a:outerShdw blurRad="57150" rotWithShape="0" algn="bl" dir="5400000" dist="19050">
              <a:srgbClr val="000000">
                <a:alpha val="498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3434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1" i="1" sz="1800" u="none" cap="none" strike="noStrike">
              <a:solidFill>
                <a:srgbClr val="17252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17252F"/>
                </a:solidFill>
                <a:latin typeface="Lato"/>
                <a:ea typeface="Lato"/>
                <a:cs typeface="Lato"/>
                <a:sym typeface="Lato"/>
              </a:rPr>
              <a:t>    </a:t>
            </a:r>
            <a:endParaRPr b="1" i="1" sz="1800" u="none" cap="none" strike="noStrike">
              <a:solidFill>
                <a:srgbClr val="17252F"/>
              </a:solidFill>
              <a:latin typeface="Lato"/>
              <a:ea typeface="Lato"/>
              <a:cs typeface="Lato"/>
              <a:sym typeface="Lato"/>
            </a:endParaRPr>
          </a:p>
        </p:txBody>
      </p:sp>
      <p:sp>
        <p:nvSpPr>
          <p:cNvPr id="325" name="Google Shape;325;p36"/>
          <p:cNvSpPr txBox="1"/>
          <p:nvPr/>
        </p:nvSpPr>
        <p:spPr>
          <a:xfrm>
            <a:off x="145475" y="2485850"/>
            <a:ext cx="3574500" cy="185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lt1"/>
                </a:solidFill>
                <a:latin typeface="Arial"/>
                <a:ea typeface="Arial"/>
                <a:cs typeface="Arial"/>
                <a:sym typeface="Arial"/>
              </a:rPr>
              <a:t>Thank you. We look forward to your feedback and comments.</a:t>
            </a:r>
            <a:endParaRPr b="1"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descr="Master's in Health Informatics &amp; Data Science at Georgetown University -  Global Admissions" id="326" name="Google Shape;326;p36"/>
          <p:cNvPicPr preferRelativeResize="0"/>
          <p:nvPr/>
        </p:nvPicPr>
        <p:blipFill>
          <a:blip r:embed="rId4">
            <a:alphaModFix/>
          </a:blip>
          <a:stretch>
            <a:fillRect/>
          </a:stretch>
        </p:blipFill>
        <p:spPr>
          <a:xfrm>
            <a:off x="7924375" y="3923875"/>
            <a:ext cx="1219625" cy="121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326800" y="1757650"/>
            <a:ext cx="2062200" cy="24198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Alzheimer’s Disease (AD)</a:t>
            </a:r>
            <a:endParaRPr/>
          </a:p>
        </p:txBody>
      </p:sp>
      <p:sp>
        <p:nvSpPr>
          <p:cNvPr id="79" name="Google Shape;79;p17"/>
          <p:cNvSpPr txBox="1"/>
          <p:nvPr/>
        </p:nvSpPr>
        <p:spPr>
          <a:xfrm>
            <a:off x="2598400" y="1284125"/>
            <a:ext cx="3660300" cy="28932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0" name="Google Shape;80;p17"/>
          <p:cNvSpPr txBox="1"/>
          <p:nvPr/>
        </p:nvSpPr>
        <p:spPr>
          <a:xfrm>
            <a:off x="6468103" y="1284125"/>
            <a:ext cx="2450700" cy="28932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1" name="Google Shape;81;p17"/>
          <p:cNvSpPr txBox="1"/>
          <p:nvPr/>
        </p:nvSpPr>
        <p:spPr>
          <a:xfrm>
            <a:off x="326850" y="1258925"/>
            <a:ext cx="2062200" cy="572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chemeClr val="lt1"/>
                </a:solidFill>
              </a:rPr>
              <a:t>Common Symptoms</a:t>
            </a:r>
            <a:endParaRPr b="1" sz="1500">
              <a:solidFill>
                <a:schemeClr val="lt1"/>
              </a:solidFill>
            </a:endParaRPr>
          </a:p>
        </p:txBody>
      </p:sp>
      <p:sp>
        <p:nvSpPr>
          <p:cNvPr id="82" name="Google Shape;82;p17"/>
          <p:cNvSpPr txBox="1"/>
          <p:nvPr/>
        </p:nvSpPr>
        <p:spPr>
          <a:xfrm>
            <a:off x="2642064" y="1952919"/>
            <a:ext cx="3573000" cy="21687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Char char="●"/>
            </a:pPr>
            <a:r>
              <a:rPr lang="en" sz="1300">
                <a:solidFill>
                  <a:schemeClr val="dk1"/>
                </a:solidFill>
              </a:rPr>
              <a:t>Current knowledge suggests tau proteins accumulate in memory-centers of the brain</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Beta-amyloid proteins clump between neurons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Eventually the neurons begin to die</a:t>
            </a:r>
            <a:endParaRPr sz="1300">
              <a:solidFill>
                <a:schemeClr val="dk1"/>
              </a:solidFill>
            </a:endParaRPr>
          </a:p>
        </p:txBody>
      </p:sp>
      <p:sp>
        <p:nvSpPr>
          <p:cNvPr id="83" name="Google Shape;83;p17"/>
          <p:cNvSpPr txBox="1"/>
          <p:nvPr/>
        </p:nvSpPr>
        <p:spPr>
          <a:xfrm>
            <a:off x="6468103" y="1883296"/>
            <a:ext cx="2450700" cy="2076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There is no known cause or treatment for AD</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The use of genetic data could help determine a cause or treatment </a:t>
            </a:r>
            <a:endParaRPr sz="1300">
              <a:solidFill>
                <a:schemeClr val="dk1"/>
              </a:solidFill>
            </a:endParaRPr>
          </a:p>
        </p:txBody>
      </p:sp>
      <p:sp>
        <p:nvSpPr>
          <p:cNvPr id="84" name="Google Shape;84;p17"/>
          <p:cNvSpPr txBox="1"/>
          <p:nvPr/>
        </p:nvSpPr>
        <p:spPr>
          <a:xfrm>
            <a:off x="311700" y="2061224"/>
            <a:ext cx="1948500" cy="12852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Char char="●"/>
            </a:pPr>
            <a:r>
              <a:rPr lang="en" sz="1300">
                <a:solidFill>
                  <a:schemeClr val="dk1"/>
                </a:solidFill>
              </a:rPr>
              <a:t>Memory loss</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lang="en" sz="1300">
                <a:solidFill>
                  <a:schemeClr val="dk1"/>
                </a:solidFill>
              </a:rPr>
              <a:t>Cognitive difficulties</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lang="en" sz="1300">
                <a:solidFill>
                  <a:schemeClr val="dk1"/>
                </a:solidFill>
              </a:rPr>
              <a:t>Mood swings</a:t>
            </a:r>
            <a:endParaRPr/>
          </a:p>
        </p:txBody>
      </p:sp>
      <p:sp>
        <p:nvSpPr>
          <p:cNvPr id="85" name="Google Shape;85;p17"/>
          <p:cNvSpPr txBox="1"/>
          <p:nvPr/>
        </p:nvSpPr>
        <p:spPr>
          <a:xfrm>
            <a:off x="2598400" y="1284125"/>
            <a:ext cx="3660300" cy="572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chemeClr val="lt1"/>
                </a:solidFill>
              </a:rPr>
              <a:t>Biological </a:t>
            </a:r>
            <a:r>
              <a:rPr b="1" lang="en">
                <a:solidFill>
                  <a:schemeClr val="lt1"/>
                </a:solidFill>
              </a:rPr>
              <a:t>Changes</a:t>
            </a:r>
            <a:endParaRPr b="1" sz="1500">
              <a:solidFill>
                <a:schemeClr val="lt1"/>
              </a:solidFill>
            </a:endParaRPr>
          </a:p>
        </p:txBody>
      </p:sp>
      <p:sp>
        <p:nvSpPr>
          <p:cNvPr id="86" name="Google Shape;86;p17"/>
          <p:cNvSpPr txBox="1"/>
          <p:nvPr/>
        </p:nvSpPr>
        <p:spPr>
          <a:xfrm>
            <a:off x="6468050" y="1284125"/>
            <a:ext cx="2450700" cy="572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chemeClr val="lt1"/>
                </a:solidFill>
              </a:rPr>
              <a:t>Need for Research</a:t>
            </a:r>
            <a:endParaRPr b="1" sz="15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90" name="Shape 90"/>
        <p:cNvGrpSpPr/>
        <p:nvPr/>
      </p:nvGrpSpPr>
      <p:grpSpPr>
        <a:xfrm>
          <a:off x="0" y="0"/>
          <a:ext cx="0" cy="0"/>
          <a:chOff x="0" y="0"/>
          <a:chExt cx="0" cy="0"/>
        </a:xfrm>
      </p:grpSpPr>
      <p:sp>
        <p:nvSpPr>
          <p:cNvPr id="91" name="Google Shape;91;p18"/>
          <p:cNvSpPr txBox="1"/>
          <p:nvPr/>
        </p:nvSpPr>
        <p:spPr>
          <a:xfrm>
            <a:off x="528150" y="1804350"/>
            <a:ext cx="6824700" cy="153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3600">
                <a:solidFill>
                  <a:srgbClr val="FFFFFF"/>
                </a:solidFill>
              </a:rPr>
              <a:t>Moderate vs. Incipient</a:t>
            </a:r>
            <a:endParaRPr b="1" sz="2000">
              <a:solidFill>
                <a:srgbClr val="FFFFFF"/>
              </a:solidFill>
            </a:endParaRPr>
          </a:p>
        </p:txBody>
      </p:sp>
      <p:sp>
        <p:nvSpPr>
          <p:cNvPr id="92" name="Google Shape;92;p18"/>
          <p:cNvSpPr/>
          <p:nvPr/>
        </p:nvSpPr>
        <p:spPr>
          <a:xfrm>
            <a:off x="266925" y="1411500"/>
            <a:ext cx="72000" cy="23205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84437"/>
              </a:solidFill>
              <a:latin typeface="Arial"/>
              <a:ea typeface="Arial"/>
              <a:cs typeface="Arial"/>
              <a:sym typeface="Arial"/>
            </a:endParaRPr>
          </a:p>
        </p:txBody>
      </p:sp>
      <p:sp>
        <p:nvSpPr>
          <p:cNvPr id="93" name="Google Shape;93;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nvSpPr>
        <p:spPr>
          <a:xfrm>
            <a:off x="44725" y="1041625"/>
            <a:ext cx="8864700" cy="38694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34A853"/>
              </a:buClr>
              <a:buSzPts val="1000"/>
              <a:buFont typeface="Arial"/>
              <a:buChar char="●"/>
            </a:pPr>
            <a:r>
              <a:rPr b="1" lang="en">
                <a:solidFill>
                  <a:srgbClr val="34A853"/>
                </a:solidFill>
              </a:rPr>
              <a:t>How does it function </a:t>
            </a:r>
            <a:r>
              <a:rPr b="1" lang="en">
                <a:solidFill>
                  <a:srgbClr val="34A853"/>
                </a:solidFill>
              </a:rPr>
              <a:t>normally?</a:t>
            </a:r>
            <a:r>
              <a:rPr b="0" i="0" lang="en" sz="1300" u="none" cap="none" strike="noStrike">
                <a:solidFill>
                  <a:srgbClr val="666666"/>
                </a:solidFill>
                <a:latin typeface="Arial"/>
                <a:ea typeface="Arial"/>
                <a:cs typeface="Arial"/>
                <a:sym typeface="Arial"/>
              </a:rPr>
              <a:t>  </a:t>
            </a:r>
            <a:endParaRPr sz="1300">
              <a:solidFill>
                <a:srgbClr val="34A853"/>
              </a:solidFill>
            </a:endParaRPr>
          </a:p>
          <a:p>
            <a:pPr indent="-304800" lvl="0" marL="1028700" marR="0" rtl="0" algn="l">
              <a:lnSpc>
                <a:spcPct val="115000"/>
              </a:lnSpc>
              <a:spcBef>
                <a:spcPts val="1000"/>
              </a:spcBef>
              <a:spcAft>
                <a:spcPts val="0"/>
              </a:spcAft>
              <a:buClr>
                <a:schemeClr val="dk1"/>
              </a:buClr>
              <a:buSzPts val="1200"/>
              <a:buChar char="●"/>
            </a:pPr>
            <a:r>
              <a:rPr lang="en" sz="1200">
                <a:solidFill>
                  <a:schemeClr val="dk1"/>
                </a:solidFill>
              </a:rPr>
              <a:t>Estrogen receptors bind to estrogen, a female sex hormone, and initiate a multitude of physiological responses. </a:t>
            </a:r>
            <a:endParaRPr sz="1200">
              <a:solidFill>
                <a:schemeClr val="dk1"/>
              </a:solidFill>
            </a:endParaRPr>
          </a:p>
          <a:p>
            <a:pPr indent="-304800" lvl="1" marL="1371600" marR="0" rtl="0" algn="l">
              <a:lnSpc>
                <a:spcPct val="115000"/>
              </a:lnSpc>
              <a:spcBef>
                <a:spcPts val="1000"/>
              </a:spcBef>
              <a:spcAft>
                <a:spcPts val="0"/>
              </a:spcAft>
              <a:buClr>
                <a:schemeClr val="dk1"/>
              </a:buClr>
              <a:buSzPts val="1200"/>
              <a:buChar char="○"/>
            </a:pPr>
            <a:r>
              <a:rPr lang="en" sz="1200">
                <a:solidFill>
                  <a:schemeClr val="dk1"/>
                </a:solidFill>
              </a:rPr>
              <a:t>This includes protein synthesis that affects the cardiovascular system, liver, brain, and more. </a:t>
            </a:r>
            <a:endParaRPr sz="1200">
              <a:solidFill>
                <a:schemeClr val="dk1"/>
              </a:solidFill>
            </a:endParaRPr>
          </a:p>
          <a:p>
            <a:pPr indent="-304800" lvl="0" marL="1028700" marR="0" rtl="0" algn="l">
              <a:lnSpc>
                <a:spcPct val="115000"/>
              </a:lnSpc>
              <a:spcBef>
                <a:spcPts val="1000"/>
              </a:spcBef>
              <a:spcAft>
                <a:spcPts val="0"/>
              </a:spcAft>
              <a:buClr>
                <a:schemeClr val="dk1"/>
              </a:buClr>
              <a:buSzPts val="1200"/>
              <a:buChar char="●"/>
            </a:pPr>
            <a:r>
              <a:rPr lang="en" sz="1200">
                <a:solidFill>
                  <a:schemeClr val="dk1"/>
                </a:solidFill>
              </a:rPr>
              <a:t>E</a:t>
            </a:r>
            <a:r>
              <a:rPr lang="en" sz="1200">
                <a:solidFill>
                  <a:schemeClr val="dk1"/>
                </a:solidFill>
              </a:rPr>
              <a:t>strogen has a</a:t>
            </a:r>
            <a:r>
              <a:rPr b="1" lang="en" sz="1200">
                <a:solidFill>
                  <a:schemeClr val="dk1"/>
                </a:solidFill>
              </a:rPr>
              <a:t> “protective effect”</a:t>
            </a:r>
            <a:r>
              <a:rPr lang="en" sz="1200">
                <a:solidFill>
                  <a:schemeClr val="dk1"/>
                </a:solidFill>
              </a:rPr>
              <a:t> on neurons, emotion, and inflammation in the brain</a:t>
            </a:r>
            <a:endParaRPr b="1">
              <a:solidFill>
                <a:srgbClr val="34A853"/>
              </a:solidFill>
            </a:endParaRPr>
          </a:p>
          <a:p>
            <a:pPr indent="-292100" lvl="0" marL="457200" marR="0" rtl="0" algn="l">
              <a:lnSpc>
                <a:spcPct val="115000"/>
              </a:lnSpc>
              <a:spcBef>
                <a:spcPts val="1000"/>
              </a:spcBef>
              <a:spcAft>
                <a:spcPts val="0"/>
              </a:spcAft>
              <a:buClr>
                <a:srgbClr val="34A853"/>
              </a:buClr>
              <a:buSzPts val="1000"/>
              <a:buFont typeface="Arial"/>
              <a:buChar char="●"/>
            </a:pPr>
            <a:r>
              <a:rPr b="1" lang="en">
                <a:solidFill>
                  <a:srgbClr val="34A853"/>
                </a:solidFill>
              </a:rPr>
              <a:t>How does it relate to Alzheimer’s Disease?</a:t>
            </a:r>
            <a:r>
              <a:rPr b="1" i="0" lang="en" sz="1300" u="none" cap="none" strike="noStrike">
                <a:solidFill>
                  <a:srgbClr val="34A853"/>
                </a:solidFill>
                <a:latin typeface="Arial"/>
                <a:ea typeface="Arial"/>
                <a:cs typeface="Arial"/>
                <a:sym typeface="Arial"/>
              </a:rPr>
              <a:t> </a:t>
            </a:r>
            <a:endParaRPr b="1">
              <a:solidFill>
                <a:srgbClr val="34A853"/>
              </a:solidFill>
            </a:endParaRPr>
          </a:p>
          <a:p>
            <a:pPr indent="-304800" lvl="0" marL="1028700" rtl="0" algn="l">
              <a:lnSpc>
                <a:spcPct val="115000"/>
              </a:lnSpc>
              <a:spcBef>
                <a:spcPts val="1000"/>
              </a:spcBef>
              <a:spcAft>
                <a:spcPts val="0"/>
              </a:spcAft>
              <a:buClr>
                <a:schemeClr val="dk1"/>
              </a:buClr>
              <a:buSzPts val="1200"/>
              <a:buChar char="●"/>
            </a:pPr>
            <a:r>
              <a:rPr lang="en" sz="1200">
                <a:solidFill>
                  <a:schemeClr val="dk1"/>
                </a:solidFill>
              </a:rPr>
              <a:t>Post-menopausal women have a significantly higher chance of developing AD due to the </a:t>
            </a:r>
            <a:r>
              <a:rPr lang="en" sz="1200">
                <a:solidFill>
                  <a:schemeClr val="dk1"/>
                </a:solidFill>
              </a:rPr>
              <a:t>sharp decline in estrogen in their bodies</a:t>
            </a:r>
            <a:endParaRPr sz="1200">
              <a:solidFill>
                <a:schemeClr val="dk1"/>
              </a:solidFill>
            </a:endParaRPr>
          </a:p>
          <a:p>
            <a:pPr indent="-304800" lvl="1" marL="1371600" rtl="0" algn="l">
              <a:lnSpc>
                <a:spcPct val="115000"/>
              </a:lnSpc>
              <a:spcBef>
                <a:spcPts val="1000"/>
              </a:spcBef>
              <a:spcAft>
                <a:spcPts val="0"/>
              </a:spcAft>
              <a:buClr>
                <a:schemeClr val="dk1"/>
              </a:buClr>
              <a:buSzPts val="1200"/>
              <a:buChar char="○"/>
            </a:pPr>
            <a:r>
              <a:rPr lang="en" sz="1200">
                <a:solidFill>
                  <a:schemeClr val="dk1"/>
                </a:solidFill>
              </a:rPr>
              <a:t>Almost ⅔ of diagnosed AD patients are women</a:t>
            </a:r>
            <a:endParaRPr sz="1200">
              <a:solidFill>
                <a:schemeClr val="dk1"/>
              </a:solidFill>
            </a:endParaRPr>
          </a:p>
          <a:p>
            <a:pPr indent="-304800" lvl="1" marL="1371600" rtl="0" algn="l">
              <a:lnSpc>
                <a:spcPct val="115000"/>
              </a:lnSpc>
              <a:spcBef>
                <a:spcPts val="0"/>
              </a:spcBef>
              <a:spcAft>
                <a:spcPts val="0"/>
              </a:spcAft>
              <a:buClr>
                <a:schemeClr val="dk1"/>
              </a:buClr>
              <a:buSzPts val="1200"/>
              <a:buChar char="○"/>
            </a:pPr>
            <a:r>
              <a:rPr lang="en" sz="1200">
                <a:solidFill>
                  <a:schemeClr val="dk1"/>
                </a:solidFill>
              </a:rPr>
              <a:t>Research shows estrogen can reduce the release of beta amyloid proteins</a:t>
            </a:r>
            <a:endParaRPr sz="1200">
              <a:solidFill>
                <a:schemeClr val="dk1"/>
              </a:solidFill>
            </a:endParaRPr>
          </a:p>
          <a:p>
            <a:pPr indent="-304800" lvl="0" marL="1028700" rtl="0" algn="l">
              <a:lnSpc>
                <a:spcPct val="115000"/>
              </a:lnSpc>
              <a:spcBef>
                <a:spcPts val="1000"/>
              </a:spcBef>
              <a:spcAft>
                <a:spcPts val="0"/>
              </a:spcAft>
              <a:buClr>
                <a:schemeClr val="dk1"/>
              </a:buClr>
              <a:buSzPts val="1200"/>
              <a:buChar char="●"/>
            </a:pPr>
            <a:r>
              <a:rPr lang="en" sz="1200">
                <a:solidFill>
                  <a:schemeClr val="dk1"/>
                </a:solidFill>
              </a:rPr>
              <a:t>Moderate Alzheimer’s patients had 2 genes significantly less expressed in this pathway compared to incipient patients</a:t>
            </a:r>
            <a:endParaRPr sz="1200">
              <a:solidFill>
                <a:schemeClr val="dk1"/>
              </a:solidFill>
            </a:endParaRPr>
          </a:p>
          <a:p>
            <a:pPr indent="-304800" lvl="1" marL="1371600" rtl="0" algn="l">
              <a:lnSpc>
                <a:spcPct val="115000"/>
              </a:lnSpc>
              <a:spcBef>
                <a:spcPts val="0"/>
              </a:spcBef>
              <a:spcAft>
                <a:spcPts val="0"/>
              </a:spcAft>
              <a:buClr>
                <a:schemeClr val="dk1"/>
              </a:buClr>
              <a:buSzPts val="1200"/>
              <a:buChar char="○"/>
            </a:pPr>
            <a:r>
              <a:rPr lang="en" sz="1200">
                <a:solidFill>
                  <a:schemeClr val="dk1"/>
                </a:solidFill>
              </a:rPr>
              <a:t>JUN (transcription factor) and PPARA (regulates an enzyme that produces beta-amyloid) </a:t>
            </a:r>
            <a:endParaRPr sz="1200">
              <a:solidFill>
                <a:schemeClr val="dk1"/>
              </a:solidFill>
            </a:endParaRPr>
          </a:p>
          <a:p>
            <a:pPr indent="-304800" lvl="2" marL="1657350" rtl="0" algn="l">
              <a:lnSpc>
                <a:spcPct val="115000"/>
              </a:lnSpc>
              <a:spcBef>
                <a:spcPts val="0"/>
              </a:spcBef>
              <a:spcAft>
                <a:spcPts val="0"/>
              </a:spcAft>
              <a:buClr>
                <a:schemeClr val="dk1"/>
              </a:buClr>
              <a:buSzPts val="1200"/>
              <a:buChar char="■"/>
            </a:pPr>
            <a:r>
              <a:rPr lang="en" sz="1200">
                <a:solidFill>
                  <a:schemeClr val="dk1"/>
                </a:solidFill>
              </a:rPr>
              <a:t>Both have a negative fold change and p &lt; 0.001</a:t>
            </a:r>
            <a:endParaRPr b="1" sz="1200">
              <a:solidFill>
                <a:schemeClr val="dk1"/>
              </a:solidFill>
            </a:endParaRPr>
          </a:p>
        </p:txBody>
      </p:sp>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Estrogen Receptor Pathway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p:nvPr/>
        </p:nvSpPr>
        <p:spPr>
          <a:xfrm>
            <a:off x="1213701" y="1207592"/>
            <a:ext cx="2640600" cy="3601500"/>
          </a:xfrm>
          <a:prstGeom prst="rect">
            <a:avLst/>
          </a:prstGeom>
          <a:noFill/>
          <a:ln cap="flat" cmpd="sng" w="19050">
            <a:solidFill>
              <a:srgbClr val="FFAB4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105" name="Google Shape;105;p2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Enrichment Analysis Findings for Insulin Resistance</a:t>
            </a:r>
            <a:endParaRPr/>
          </a:p>
        </p:txBody>
      </p:sp>
      <p:sp>
        <p:nvSpPr>
          <p:cNvPr id="106" name="Google Shape;106;p20"/>
          <p:cNvSpPr/>
          <p:nvPr/>
        </p:nvSpPr>
        <p:spPr>
          <a:xfrm>
            <a:off x="4233449" y="2835900"/>
            <a:ext cx="931500" cy="2103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107" name="Google Shape;107;p20"/>
          <p:cNvSpPr/>
          <p:nvPr/>
        </p:nvSpPr>
        <p:spPr>
          <a:xfrm>
            <a:off x="1398800" y="1403678"/>
            <a:ext cx="2201100" cy="2169300"/>
          </a:xfrm>
          <a:prstGeom prst="roundRect">
            <a:avLst>
              <a:gd fmla="val 5024" name="adj"/>
            </a:avLst>
          </a:prstGeom>
          <a:solidFill>
            <a:srgbClr val="F3F3F3"/>
          </a:solidFill>
          <a:ln>
            <a:noFill/>
          </a:ln>
          <a:effectLst>
            <a:outerShdw blurRad="57150" rotWithShape="0" algn="bl" dir="2100000" dist="85725">
              <a:srgbClr val="A2C4C9">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a:t>Comparing Moderate vs Incipient Groups</a:t>
            </a:r>
            <a:endParaRPr b="1" i="0" u="none" cap="none" strike="noStrike">
              <a:solidFill>
                <a:srgbClr val="000000"/>
              </a:solidFill>
            </a:endParaRPr>
          </a:p>
          <a:p>
            <a:pPr indent="0" lvl="0" marL="457200" marR="0" rtl="0" algn="l">
              <a:lnSpc>
                <a:spcPct val="100000"/>
              </a:lnSpc>
              <a:spcBef>
                <a:spcPts val="0"/>
              </a:spcBef>
              <a:spcAft>
                <a:spcPts val="0"/>
              </a:spcAft>
              <a:buClr>
                <a:srgbClr val="000000"/>
              </a:buClr>
              <a:buSzPts val="1100"/>
              <a:buFont typeface="Arial"/>
              <a:buNone/>
            </a:pPr>
            <a:r>
              <a:t/>
            </a:r>
            <a:endParaRPr i="0" sz="1300" u="none" cap="none" strike="noStrike">
              <a:solidFill>
                <a:srgbClr val="000000"/>
              </a:solidFill>
            </a:endParaRPr>
          </a:p>
          <a:p>
            <a:pPr indent="0" lvl="0" marL="0" marR="0" rtl="0" algn="l">
              <a:lnSpc>
                <a:spcPct val="100000"/>
              </a:lnSpc>
              <a:spcBef>
                <a:spcPts val="0"/>
              </a:spcBef>
              <a:spcAft>
                <a:spcPts val="0"/>
              </a:spcAft>
              <a:buClr>
                <a:srgbClr val="000000"/>
              </a:buClr>
              <a:buSzPts val="1000"/>
              <a:buFont typeface="Arial"/>
              <a:buNone/>
            </a:pPr>
            <a:r>
              <a:rPr lang="en" sz="1200"/>
              <a:t>Insulin resistance is a significant pathway with</a:t>
            </a:r>
            <a:endParaRPr i="0" sz="1200" u="none" cap="none" strike="noStrike">
              <a:solidFill>
                <a:srgbClr val="000000"/>
              </a:solidFill>
            </a:endParaRPr>
          </a:p>
          <a:p>
            <a:pPr indent="0" lvl="0" marL="0" marR="0" rtl="0" algn="l">
              <a:lnSpc>
                <a:spcPct val="100000"/>
              </a:lnSpc>
              <a:spcBef>
                <a:spcPts val="0"/>
              </a:spcBef>
              <a:spcAft>
                <a:spcPts val="0"/>
              </a:spcAft>
              <a:buClr>
                <a:srgbClr val="000000"/>
              </a:buClr>
              <a:buSzPts val="1000"/>
              <a:buFont typeface="Arial"/>
              <a:buNone/>
            </a:pPr>
            <a:r>
              <a:t/>
            </a:r>
            <a:endParaRPr i="0" sz="1200" u="none" cap="none" strike="noStrike">
              <a:solidFill>
                <a:srgbClr val="000000"/>
              </a:solidFill>
            </a:endParaRPr>
          </a:p>
          <a:p>
            <a:pPr indent="-304800" lvl="0" marL="342900" marR="0" rtl="0" algn="l">
              <a:lnSpc>
                <a:spcPct val="100000"/>
              </a:lnSpc>
              <a:spcBef>
                <a:spcPts val="0"/>
              </a:spcBef>
              <a:spcAft>
                <a:spcPts val="0"/>
              </a:spcAft>
              <a:buClr>
                <a:srgbClr val="000000"/>
              </a:buClr>
              <a:buSzPts val="1200"/>
              <a:buChar char="●"/>
            </a:pPr>
            <a:r>
              <a:rPr b="1" lang="en" sz="1200"/>
              <a:t>0.01 p-value</a:t>
            </a:r>
            <a:endParaRPr b="1" sz="1200"/>
          </a:p>
          <a:p>
            <a:pPr indent="-304800" lvl="0" marL="342900" marR="0" rtl="0" algn="l">
              <a:lnSpc>
                <a:spcPct val="100000"/>
              </a:lnSpc>
              <a:spcBef>
                <a:spcPts val="1000"/>
              </a:spcBef>
              <a:spcAft>
                <a:spcPts val="0"/>
              </a:spcAft>
              <a:buSzPts val="1200"/>
              <a:buChar char="●"/>
            </a:pPr>
            <a:r>
              <a:rPr b="1" lang="en" sz="1200"/>
              <a:t>4/108 overlap</a:t>
            </a:r>
            <a:endParaRPr i="0" sz="1000" u="none" cap="none" strike="noStrike">
              <a:solidFill>
                <a:srgbClr val="000000"/>
              </a:solidFill>
            </a:endParaRPr>
          </a:p>
        </p:txBody>
      </p:sp>
      <p:sp>
        <p:nvSpPr>
          <p:cNvPr id="108" name="Google Shape;108;p20"/>
          <p:cNvSpPr/>
          <p:nvPr/>
        </p:nvSpPr>
        <p:spPr>
          <a:xfrm>
            <a:off x="5544100" y="1207600"/>
            <a:ext cx="2925900" cy="2790900"/>
          </a:xfrm>
          <a:prstGeom prst="roundRect">
            <a:avLst>
              <a:gd fmla="val 5024" name="adj"/>
            </a:avLst>
          </a:prstGeom>
          <a:solidFill>
            <a:srgbClr val="F3F3F3"/>
          </a:solidFill>
          <a:ln>
            <a:noFill/>
          </a:ln>
          <a:effectLst>
            <a:outerShdw blurRad="57150" rotWithShape="0" algn="bl" dir="2100000" dist="85725">
              <a:srgbClr val="A2C4C9">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a:t>Comparing Severe vs Moderate Groups</a:t>
            </a:r>
            <a:endParaRPr b="1" i="0" u="none" cap="none" strike="noStrike">
              <a:solidFill>
                <a:srgbClr val="000000"/>
              </a:solidFill>
            </a:endParaRPr>
          </a:p>
          <a:p>
            <a:pPr indent="0" lvl="0" marL="457200" marR="0" rtl="0" algn="l">
              <a:lnSpc>
                <a:spcPct val="100000"/>
              </a:lnSpc>
              <a:spcBef>
                <a:spcPts val="0"/>
              </a:spcBef>
              <a:spcAft>
                <a:spcPts val="0"/>
              </a:spcAft>
              <a:buClr>
                <a:srgbClr val="000000"/>
              </a:buClr>
              <a:buSzPts val="1100"/>
              <a:buFont typeface="Arial"/>
              <a:buNone/>
            </a:pPr>
            <a:r>
              <a:t/>
            </a:r>
            <a:endParaRPr i="0" sz="1300" u="none" cap="none" strike="noStrike">
              <a:solidFill>
                <a:srgbClr val="000000"/>
              </a:solidFill>
            </a:endParaRPr>
          </a:p>
          <a:p>
            <a:pPr indent="0" lvl="0" marL="0" marR="0" rtl="0" algn="l">
              <a:lnSpc>
                <a:spcPct val="100000"/>
              </a:lnSpc>
              <a:spcBef>
                <a:spcPts val="0"/>
              </a:spcBef>
              <a:spcAft>
                <a:spcPts val="0"/>
              </a:spcAft>
              <a:buClr>
                <a:srgbClr val="000000"/>
              </a:buClr>
              <a:buSzPts val="1100"/>
              <a:buFont typeface="Arial"/>
              <a:buNone/>
            </a:pPr>
            <a:r>
              <a:t/>
            </a:r>
            <a:endParaRPr i="0" sz="1300" u="none" cap="none" strike="noStrike">
              <a:solidFill>
                <a:srgbClr val="000000"/>
              </a:solidFill>
            </a:endParaRPr>
          </a:p>
          <a:p>
            <a:pPr indent="0" lvl="0" marL="0" marR="0" rtl="0" algn="l">
              <a:lnSpc>
                <a:spcPct val="100000"/>
              </a:lnSpc>
              <a:spcBef>
                <a:spcPts val="0"/>
              </a:spcBef>
              <a:spcAft>
                <a:spcPts val="0"/>
              </a:spcAft>
              <a:buNone/>
            </a:pPr>
            <a:r>
              <a:rPr lang="en" sz="1200"/>
              <a:t>We see </a:t>
            </a:r>
            <a:r>
              <a:rPr b="1" lang="en" sz="1200"/>
              <a:t>17 </a:t>
            </a:r>
            <a:r>
              <a:rPr b="1" lang="en" sz="1200"/>
              <a:t>occurrences</a:t>
            </a:r>
            <a:r>
              <a:rPr b="1" lang="en" sz="1200"/>
              <a:t> </a:t>
            </a:r>
            <a:r>
              <a:rPr lang="en" sz="1200"/>
              <a:t>of different pathways that regulate insulin production, secretion and resistance </a:t>
            </a:r>
            <a:endParaRPr sz="1200"/>
          </a:p>
          <a:p>
            <a:pPr indent="0" lvl="0" marL="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b="1" lang="en" sz="1200"/>
              <a:t>3 </a:t>
            </a:r>
            <a:r>
              <a:rPr lang="en" sz="1200"/>
              <a:t>of those with </a:t>
            </a:r>
            <a:r>
              <a:rPr b="1" lang="en" sz="1200"/>
              <a:t>p-values &lt; 0.05</a:t>
            </a:r>
            <a:r>
              <a:rPr lang="en" sz="1200"/>
              <a:t> </a:t>
            </a:r>
            <a:endParaRPr sz="1200"/>
          </a:p>
          <a:p>
            <a:pPr indent="-304800" lvl="0" marL="457200" marR="0" rtl="0" algn="l">
              <a:lnSpc>
                <a:spcPct val="100000"/>
              </a:lnSpc>
              <a:spcBef>
                <a:spcPts val="1000"/>
              </a:spcBef>
              <a:spcAft>
                <a:spcPts val="0"/>
              </a:spcAft>
              <a:buSzPts val="1200"/>
              <a:buChar char="●"/>
            </a:pPr>
            <a:r>
              <a:rPr lang="en" sz="1200"/>
              <a:t>Most highlight the insulin release controlled by </a:t>
            </a:r>
            <a:r>
              <a:rPr b="1" lang="en" sz="1200"/>
              <a:t>glucagon-like peptide-1</a:t>
            </a:r>
            <a:r>
              <a:rPr lang="en" sz="1200"/>
              <a:t> in intestines</a:t>
            </a:r>
            <a:endParaRPr i="0" sz="1000" u="none" cap="none" strike="noStrike">
              <a:solidFill>
                <a:srgbClr val="000000"/>
              </a:solidFill>
            </a:endParaRPr>
          </a:p>
        </p:txBody>
      </p:sp>
      <p:sp>
        <p:nvSpPr>
          <p:cNvPr id="109" name="Google Shape;109;p20"/>
          <p:cNvSpPr/>
          <p:nvPr/>
        </p:nvSpPr>
        <p:spPr>
          <a:xfrm>
            <a:off x="1433450" y="3762925"/>
            <a:ext cx="2201100" cy="715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Linked Genes: </a:t>
            </a:r>
            <a:endParaRPr b="1" sz="1200"/>
          </a:p>
          <a:p>
            <a:pPr indent="0" lvl="0" marL="0" rtl="0" algn="ctr">
              <a:spcBef>
                <a:spcPts val="0"/>
              </a:spcBef>
              <a:spcAft>
                <a:spcPts val="0"/>
              </a:spcAft>
              <a:buNone/>
            </a:pPr>
            <a:r>
              <a:rPr lang="en" sz="1200"/>
              <a:t>SLC27A6 | PPARA | PRKAG3 | MTOR</a:t>
            </a:r>
            <a:endParaRPr sz="1200"/>
          </a:p>
        </p:txBody>
      </p:sp>
      <p:sp>
        <p:nvSpPr>
          <p:cNvPr id="110" name="Google Shape;110;p20"/>
          <p:cNvSpPr/>
          <p:nvPr/>
        </p:nvSpPr>
        <p:spPr>
          <a:xfrm>
            <a:off x="5597775" y="4188375"/>
            <a:ext cx="2925900" cy="715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Linked Genes: </a:t>
            </a:r>
            <a:endParaRPr b="1" sz="1200"/>
          </a:p>
          <a:p>
            <a:pPr indent="457200" lvl="0" marL="0" rtl="0" algn="l">
              <a:spcBef>
                <a:spcPts val="0"/>
              </a:spcBef>
              <a:spcAft>
                <a:spcPts val="0"/>
              </a:spcAft>
              <a:buNone/>
            </a:pPr>
            <a:r>
              <a:rPr lang="en" sz="1200"/>
              <a:t>PRKAR2A | RAPGEF4 | DOK1 </a:t>
            </a:r>
            <a:endParaRPr sz="1200"/>
          </a:p>
        </p:txBody>
      </p:sp>
      <p:sp>
        <p:nvSpPr>
          <p:cNvPr id="111" name="Google Shape;111;p20"/>
          <p:cNvSpPr/>
          <p:nvPr/>
        </p:nvSpPr>
        <p:spPr>
          <a:xfrm>
            <a:off x="3409925" y="894525"/>
            <a:ext cx="931500" cy="9303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000"/>
              <a:t>Let’s focus on this first</a:t>
            </a:r>
            <a:endParaRPr b="1" i="0" sz="1000" u="none" cap="none" strike="noStrike">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265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Lets understand the function of Insulin  </a:t>
            </a:r>
            <a:endParaRPr sz="2320"/>
          </a:p>
        </p:txBody>
      </p:sp>
      <p:sp>
        <p:nvSpPr>
          <p:cNvPr id="117" name="Google Shape;117;p21"/>
          <p:cNvSpPr/>
          <p:nvPr/>
        </p:nvSpPr>
        <p:spPr>
          <a:xfrm>
            <a:off x="169975" y="1154850"/>
            <a:ext cx="1905300" cy="5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 healthy process</a:t>
            </a:r>
            <a:endParaRPr>
              <a:solidFill>
                <a:schemeClr val="dk1"/>
              </a:solidFill>
            </a:endParaRPr>
          </a:p>
          <a:p>
            <a:pPr indent="0" lvl="0" marL="0" rtl="0" algn="ctr">
              <a:spcBef>
                <a:spcPts val="0"/>
              </a:spcBef>
              <a:spcAft>
                <a:spcPts val="0"/>
              </a:spcAft>
              <a:buNone/>
            </a:pPr>
            <a:r>
              <a:t/>
            </a:r>
            <a:endParaRPr b="1">
              <a:solidFill>
                <a:srgbClr val="6AA84F"/>
              </a:solidFill>
            </a:endParaRPr>
          </a:p>
        </p:txBody>
      </p:sp>
      <p:sp>
        <p:nvSpPr>
          <p:cNvPr id="118" name="Google Shape;118;p21"/>
          <p:cNvSpPr/>
          <p:nvPr/>
        </p:nvSpPr>
        <p:spPr>
          <a:xfrm>
            <a:off x="3364588" y="1293725"/>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FF"/>
              </a:solidFill>
            </a:endParaRPr>
          </a:p>
        </p:txBody>
      </p:sp>
      <p:grpSp>
        <p:nvGrpSpPr>
          <p:cNvPr id="119" name="Google Shape;119;p21"/>
          <p:cNvGrpSpPr/>
          <p:nvPr/>
        </p:nvGrpSpPr>
        <p:grpSpPr>
          <a:xfrm>
            <a:off x="1995900" y="1006500"/>
            <a:ext cx="1709100" cy="1213799"/>
            <a:chOff x="594500" y="1957150"/>
            <a:chExt cx="1709100" cy="1213799"/>
          </a:xfrm>
        </p:grpSpPr>
        <p:sp>
          <p:nvSpPr>
            <p:cNvPr id="120" name="Google Shape;120;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6AA84F"/>
                </a:solidFill>
              </a:endParaRPr>
            </a:p>
          </p:txBody>
        </p:sp>
        <p:sp>
          <p:nvSpPr>
            <p:cNvPr id="121" name="Google Shape;121;p21"/>
            <p:cNvSpPr txBox="1"/>
            <p:nvPr/>
          </p:nvSpPr>
          <p:spPr>
            <a:xfrm>
              <a:off x="594500" y="2660949"/>
              <a:ext cx="1709100" cy="510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When you eat food, your body converts it into dietary sugar</a:t>
              </a:r>
              <a:endParaRPr b="1" i="0" sz="800" u="none" cap="none" strike="noStrike">
                <a:solidFill>
                  <a:schemeClr val="dk1"/>
                </a:solidFill>
              </a:endParaRPr>
            </a:p>
          </p:txBody>
        </p:sp>
        <p:sp>
          <p:nvSpPr>
            <p:cNvPr id="122" name="Google Shape;122;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 sz="1100" u="none" cap="none" strike="noStrike">
                  <a:solidFill>
                    <a:srgbClr val="F1C232"/>
                  </a:solidFill>
                </a:rPr>
                <a:t>1</a:t>
              </a:r>
              <a:endParaRPr b="1" i="0" sz="1100" u="none" cap="none" strike="noStrike">
                <a:solidFill>
                  <a:srgbClr val="F1C232"/>
                </a:solidFill>
              </a:endParaRPr>
            </a:p>
          </p:txBody>
        </p:sp>
      </p:grpSp>
      <p:sp>
        <p:nvSpPr>
          <p:cNvPr id="123" name="Google Shape;123;p21"/>
          <p:cNvSpPr/>
          <p:nvPr/>
        </p:nvSpPr>
        <p:spPr>
          <a:xfrm>
            <a:off x="5073688" y="1293738"/>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FF"/>
              </a:solidFill>
            </a:endParaRPr>
          </a:p>
        </p:txBody>
      </p:sp>
      <p:grpSp>
        <p:nvGrpSpPr>
          <p:cNvPr id="124" name="Google Shape;124;p21"/>
          <p:cNvGrpSpPr/>
          <p:nvPr/>
        </p:nvGrpSpPr>
        <p:grpSpPr>
          <a:xfrm>
            <a:off x="3705000" y="1002775"/>
            <a:ext cx="1709100" cy="1214875"/>
            <a:chOff x="594500" y="1957150"/>
            <a:chExt cx="1709100" cy="1214875"/>
          </a:xfrm>
        </p:grpSpPr>
        <p:sp>
          <p:nvSpPr>
            <p:cNvPr id="125" name="Google Shape;125;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6AA84F"/>
                </a:solidFill>
              </a:endParaRPr>
            </a:p>
          </p:txBody>
        </p:sp>
        <p:sp>
          <p:nvSpPr>
            <p:cNvPr id="126" name="Google Shape;126;p21"/>
            <p:cNvSpPr txBox="1"/>
            <p:nvPr/>
          </p:nvSpPr>
          <p:spPr>
            <a:xfrm>
              <a:off x="594500" y="2662025"/>
              <a:ext cx="1709100" cy="510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Your Pancreas secretes a hormone called “Insulin”</a:t>
              </a:r>
              <a:endParaRPr b="1" i="0" sz="800" u="none" cap="none" strike="noStrike">
                <a:solidFill>
                  <a:schemeClr val="dk1"/>
                </a:solidFill>
              </a:endParaRPr>
            </a:p>
          </p:txBody>
        </p:sp>
        <p:sp>
          <p:nvSpPr>
            <p:cNvPr id="127" name="Google Shape;127;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1C232"/>
                  </a:solidFill>
                </a:rPr>
                <a:t>2</a:t>
              </a:r>
              <a:endParaRPr b="1" i="0" sz="1100" u="none" cap="none" strike="noStrike">
                <a:solidFill>
                  <a:srgbClr val="F1C232"/>
                </a:solidFill>
              </a:endParaRPr>
            </a:p>
          </p:txBody>
        </p:sp>
      </p:grpSp>
      <p:sp>
        <p:nvSpPr>
          <p:cNvPr id="128" name="Google Shape;128;p21"/>
          <p:cNvSpPr/>
          <p:nvPr/>
        </p:nvSpPr>
        <p:spPr>
          <a:xfrm>
            <a:off x="6782788" y="1293738"/>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FF"/>
              </a:solidFill>
            </a:endParaRPr>
          </a:p>
        </p:txBody>
      </p:sp>
      <p:grpSp>
        <p:nvGrpSpPr>
          <p:cNvPr id="129" name="Google Shape;129;p21"/>
          <p:cNvGrpSpPr/>
          <p:nvPr/>
        </p:nvGrpSpPr>
        <p:grpSpPr>
          <a:xfrm>
            <a:off x="5414100" y="1002775"/>
            <a:ext cx="1709100" cy="1185775"/>
            <a:chOff x="594500" y="1957150"/>
            <a:chExt cx="1709100" cy="1185775"/>
          </a:xfrm>
        </p:grpSpPr>
        <p:sp>
          <p:nvSpPr>
            <p:cNvPr id="130" name="Google Shape;130;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6AA84F"/>
                </a:solidFill>
              </a:endParaRPr>
            </a:p>
          </p:txBody>
        </p:sp>
        <p:sp>
          <p:nvSpPr>
            <p:cNvPr id="131" name="Google Shape;131;p21"/>
            <p:cNvSpPr txBox="1"/>
            <p:nvPr/>
          </p:nvSpPr>
          <p:spPr>
            <a:xfrm>
              <a:off x="594500" y="2662025"/>
              <a:ext cx="1709100" cy="4809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Insulin instructs your cells to convert that sugar into energy</a:t>
              </a:r>
              <a:endParaRPr b="1" i="0" sz="800" u="none" cap="none" strike="noStrike">
                <a:solidFill>
                  <a:schemeClr val="dk1"/>
                </a:solidFill>
              </a:endParaRPr>
            </a:p>
          </p:txBody>
        </p:sp>
        <p:sp>
          <p:nvSpPr>
            <p:cNvPr id="132" name="Google Shape;132;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1C232"/>
                  </a:solidFill>
                </a:rPr>
                <a:t>3</a:t>
              </a:r>
              <a:endParaRPr b="1" i="0" sz="1100" u="none" cap="none" strike="noStrike">
                <a:solidFill>
                  <a:srgbClr val="F1C232"/>
                </a:solidFill>
              </a:endParaRPr>
            </a:p>
          </p:txBody>
        </p:sp>
      </p:grpSp>
      <p:grpSp>
        <p:nvGrpSpPr>
          <p:cNvPr id="133" name="Google Shape;133;p21"/>
          <p:cNvGrpSpPr/>
          <p:nvPr/>
        </p:nvGrpSpPr>
        <p:grpSpPr>
          <a:xfrm>
            <a:off x="7123200" y="1002775"/>
            <a:ext cx="1709100" cy="1277575"/>
            <a:chOff x="594500" y="1957150"/>
            <a:chExt cx="1709100" cy="1277575"/>
          </a:xfrm>
        </p:grpSpPr>
        <p:sp>
          <p:nvSpPr>
            <p:cNvPr id="134" name="Google Shape;134;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6AA84F"/>
                </a:solidFill>
              </a:endParaRPr>
            </a:p>
          </p:txBody>
        </p:sp>
        <p:sp>
          <p:nvSpPr>
            <p:cNvPr id="135" name="Google Shape;135;p21"/>
            <p:cNvSpPr txBox="1"/>
            <p:nvPr/>
          </p:nvSpPr>
          <p:spPr>
            <a:xfrm>
              <a:off x="594500" y="2662025"/>
              <a:ext cx="17091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Your cells convert the sugar into energy and you feel energized</a:t>
              </a:r>
              <a:endParaRPr b="1" i="0" sz="800" u="none" cap="none" strike="noStrike">
                <a:solidFill>
                  <a:schemeClr val="dk1"/>
                </a:solidFill>
              </a:endParaRPr>
            </a:p>
          </p:txBody>
        </p:sp>
        <p:sp>
          <p:nvSpPr>
            <p:cNvPr id="136" name="Google Shape;136;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1C232"/>
                  </a:solidFill>
                </a:rPr>
                <a:t>4</a:t>
              </a:r>
              <a:endParaRPr b="1" i="0" sz="1100" u="none" cap="none" strike="noStrike">
                <a:solidFill>
                  <a:srgbClr val="F1C232"/>
                </a:solidFill>
              </a:endParaRPr>
            </a:p>
          </p:txBody>
        </p:sp>
      </p:grpSp>
      <p:sp>
        <p:nvSpPr>
          <p:cNvPr id="137" name="Google Shape;137;p21"/>
          <p:cNvSpPr/>
          <p:nvPr/>
        </p:nvSpPr>
        <p:spPr>
          <a:xfrm>
            <a:off x="169975" y="3745650"/>
            <a:ext cx="1905300" cy="7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Insulin Resistance </a:t>
            </a:r>
            <a:endParaRPr>
              <a:solidFill>
                <a:schemeClr val="dk1"/>
              </a:solidFill>
            </a:endParaRPr>
          </a:p>
          <a:p>
            <a:pPr indent="0" lvl="0" marL="0" rtl="0" algn="ctr">
              <a:spcBef>
                <a:spcPts val="0"/>
              </a:spcBef>
              <a:spcAft>
                <a:spcPts val="0"/>
              </a:spcAft>
              <a:buNone/>
            </a:pPr>
            <a:r>
              <a:rPr lang="en">
                <a:solidFill>
                  <a:schemeClr val="dk1"/>
                </a:solidFill>
              </a:rPr>
              <a:t>/ Pre-Diabetes</a:t>
            </a:r>
            <a:endParaRPr>
              <a:solidFill>
                <a:schemeClr val="dk1"/>
              </a:solidFill>
            </a:endParaRPr>
          </a:p>
          <a:p>
            <a:pPr indent="0" lvl="0" marL="0" rtl="0" algn="ctr">
              <a:spcBef>
                <a:spcPts val="0"/>
              </a:spcBef>
              <a:spcAft>
                <a:spcPts val="0"/>
              </a:spcAft>
              <a:buNone/>
            </a:pPr>
            <a:r>
              <a:t/>
            </a:r>
            <a:endParaRPr b="1">
              <a:solidFill>
                <a:srgbClr val="6AA84F"/>
              </a:solidFill>
            </a:endParaRPr>
          </a:p>
        </p:txBody>
      </p:sp>
      <p:sp>
        <p:nvSpPr>
          <p:cNvPr id="138" name="Google Shape;138;p21"/>
          <p:cNvSpPr/>
          <p:nvPr/>
        </p:nvSpPr>
        <p:spPr>
          <a:xfrm>
            <a:off x="3364588" y="4063425"/>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grpSp>
        <p:nvGrpSpPr>
          <p:cNvPr id="139" name="Google Shape;139;p21"/>
          <p:cNvGrpSpPr/>
          <p:nvPr/>
        </p:nvGrpSpPr>
        <p:grpSpPr>
          <a:xfrm>
            <a:off x="1995900" y="3776200"/>
            <a:ext cx="1709100" cy="1161898"/>
            <a:chOff x="594500" y="1957150"/>
            <a:chExt cx="1709100" cy="1161898"/>
          </a:xfrm>
        </p:grpSpPr>
        <p:sp>
          <p:nvSpPr>
            <p:cNvPr id="140" name="Google Shape;140;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6AA84F"/>
                </a:solidFill>
                <a:latin typeface="Arial"/>
                <a:ea typeface="Arial"/>
                <a:cs typeface="Arial"/>
                <a:sym typeface="Arial"/>
              </a:endParaRPr>
            </a:p>
          </p:txBody>
        </p:sp>
        <p:sp>
          <p:nvSpPr>
            <p:cNvPr id="141" name="Google Shape;141;p21"/>
            <p:cNvSpPr txBox="1"/>
            <p:nvPr/>
          </p:nvSpPr>
          <p:spPr>
            <a:xfrm>
              <a:off x="594500" y="2660948"/>
              <a:ext cx="1709100" cy="4581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When you eat food, your body converts it into dietary sugar</a:t>
              </a:r>
              <a:endParaRPr b="1" i="0" sz="800" u="none" cap="none" strike="noStrike">
                <a:solidFill>
                  <a:schemeClr val="dk1"/>
                </a:solidFill>
                <a:latin typeface="Arial"/>
                <a:ea typeface="Arial"/>
                <a:cs typeface="Arial"/>
                <a:sym typeface="Arial"/>
              </a:endParaRPr>
            </a:p>
          </p:txBody>
        </p:sp>
        <p:sp>
          <p:nvSpPr>
            <p:cNvPr id="142" name="Google Shape;142;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 sz="1100" u="none" cap="none" strike="noStrike">
                  <a:solidFill>
                    <a:srgbClr val="F1C232"/>
                  </a:solidFill>
                  <a:latin typeface="Arial"/>
                  <a:ea typeface="Arial"/>
                  <a:cs typeface="Arial"/>
                  <a:sym typeface="Arial"/>
                </a:rPr>
                <a:t>1</a:t>
              </a:r>
              <a:endParaRPr b="1" i="0" sz="1100" u="none" cap="none" strike="noStrike">
                <a:solidFill>
                  <a:srgbClr val="F1C232"/>
                </a:solidFill>
                <a:latin typeface="Arial"/>
                <a:ea typeface="Arial"/>
                <a:cs typeface="Arial"/>
                <a:sym typeface="Arial"/>
              </a:endParaRPr>
            </a:p>
          </p:txBody>
        </p:sp>
      </p:grpSp>
      <p:sp>
        <p:nvSpPr>
          <p:cNvPr id="143" name="Google Shape;143;p21"/>
          <p:cNvSpPr/>
          <p:nvPr/>
        </p:nvSpPr>
        <p:spPr>
          <a:xfrm>
            <a:off x="5073688" y="4063438"/>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grpSp>
        <p:nvGrpSpPr>
          <p:cNvPr id="144" name="Google Shape;144;p21"/>
          <p:cNvGrpSpPr/>
          <p:nvPr/>
        </p:nvGrpSpPr>
        <p:grpSpPr>
          <a:xfrm>
            <a:off x="3705000" y="3772475"/>
            <a:ext cx="1709100" cy="1214875"/>
            <a:chOff x="594500" y="1957150"/>
            <a:chExt cx="1709100" cy="1214875"/>
          </a:xfrm>
        </p:grpSpPr>
        <p:sp>
          <p:nvSpPr>
            <p:cNvPr id="145" name="Google Shape;145;p21"/>
            <p:cNvSpPr/>
            <p:nvPr/>
          </p:nvSpPr>
          <p:spPr>
            <a:xfrm>
              <a:off x="1151886" y="1957150"/>
              <a:ext cx="594300" cy="594300"/>
            </a:xfrm>
            <a:prstGeom prst="ellipse">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6AA84F"/>
                </a:solidFill>
                <a:latin typeface="Arial"/>
                <a:ea typeface="Arial"/>
                <a:cs typeface="Arial"/>
                <a:sym typeface="Arial"/>
              </a:endParaRPr>
            </a:p>
          </p:txBody>
        </p:sp>
        <p:sp>
          <p:nvSpPr>
            <p:cNvPr id="146" name="Google Shape;146;p21"/>
            <p:cNvSpPr txBox="1"/>
            <p:nvPr/>
          </p:nvSpPr>
          <p:spPr>
            <a:xfrm>
              <a:off x="594500" y="2662025"/>
              <a:ext cx="1709100" cy="510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chemeClr val="dk1"/>
                  </a:solidFill>
                </a:rPr>
                <a:t>Your Pancreas secretes a hormone called “Insulin”</a:t>
              </a:r>
              <a:endParaRPr b="1" i="0" sz="800" u="none" cap="none" strike="noStrike">
                <a:solidFill>
                  <a:schemeClr val="dk1"/>
                </a:solidFill>
                <a:latin typeface="Arial"/>
                <a:ea typeface="Arial"/>
                <a:cs typeface="Arial"/>
                <a:sym typeface="Arial"/>
              </a:endParaRPr>
            </a:p>
          </p:txBody>
        </p:sp>
        <p:sp>
          <p:nvSpPr>
            <p:cNvPr id="147" name="Google Shape;147;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1C232"/>
                  </a:solidFill>
                </a:rPr>
                <a:t>2</a:t>
              </a:r>
              <a:endParaRPr b="1" i="0" sz="1100" u="none" cap="none" strike="noStrike">
                <a:solidFill>
                  <a:srgbClr val="F1C232"/>
                </a:solidFill>
                <a:latin typeface="Arial"/>
                <a:ea typeface="Arial"/>
                <a:cs typeface="Arial"/>
                <a:sym typeface="Arial"/>
              </a:endParaRPr>
            </a:p>
          </p:txBody>
        </p:sp>
      </p:grpSp>
      <p:sp>
        <p:nvSpPr>
          <p:cNvPr id="148" name="Google Shape;148;p21"/>
          <p:cNvSpPr/>
          <p:nvPr/>
        </p:nvSpPr>
        <p:spPr>
          <a:xfrm>
            <a:off x="6782788" y="4063438"/>
            <a:ext cx="594300" cy="3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grpSp>
        <p:nvGrpSpPr>
          <p:cNvPr id="149" name="Google Shape;149;p21"/>
          <p:cNvGrpSpPr/>
          <p:nvPr/>
        </p:nvGrpSpPr>
        <p:grpSpPr>
          <a:xfrm>
            <a:off x="5414100" y="3772475"/>
            <a:ext cx="1709100" cy="1299175"/>
            <a:chOff x="594500" y="1957150"/>
            <a:chExt cx="1709100" cy="1299175"/>
          </a:xfrm>
        </p:grpSpPr>
        <p:sp>
          <p:nvSpPr>
            <p:cNvPr id="150" name="Google Shape;150;p21"/>
            <p:cNvSpPr/>
            <p:nvPr/>
          </p:nvSpPr>
          <p:spPr>
            <a:xfrm>
              <a:off x="1151886" y="1957150"/>
              <a:ext cx="594300" cy="59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FF0000"/>
                </a:solidFill>
                <a:latin typeface="Arial"/>
                <a:ea typeface="Arial"/>
                <a:cs typeface="Arial"/>
                <a:sym typeface="Arial"/>
              </a:endParaRPr>
            </a:p>
          </p:txBody>
        </p:sp>
        <p:sp>
          <p:nvSpPr>
            <p:cNvPr id="151" name="Google Shape;151;p21"/>
            <p:cNvSpPr txBox="1"/>
            <p:nvPr/>
          </p:nvSpPr>
          <p:spPr>
            <a:xfrm>
              <a:off x="594500" y="2662025"/>
              <a:ext cx="1709100" cy="5943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rgbClr val="FF0000"/>
                  </a:solidFill>
                </a:rPr>
                <a:t>Your cells don’t convert sugar into energy, and instead you store it as fat</a:t>
              </a:r>
              <a:endParaRPr b="1" i="0" sz="800" u="none" cap="none" strike="noStrike">
                <a:solidFill>
                  <a:srgbClr val="FF0000"/>
                </a:solidFill>
                <a:latin typeface="Arial"/>
                <a:ea typeface="Arial"/>
                <a:cs typeface="Arial"/>
                <a:sym typeface="Arial"/>
              </a:endParaRPr>
            </a:p>
          </p:txBody>
        </p:sp>
        <p:sp>
          <p:nvSpPr>
            <p:cNvPr id="152" name="Google Shape;152;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F0000"/>
                  </a:solidFill>
                </a:rPr>
                <a:t>3</a:t>
              </a:r>
              <a:endParaRPr b="1" i="0" sz="1100" u="none" cap="none" strike="noStrike">
                <a:solidFill>
                  <a:srgbClr val="FF0000"/>
                </a:solidFill>
                <a:latin typeface="Arial"/>
                <a:ea typeface="Arial"/>
                <a:cs typeface="Arial"/>
                <a:sym typeface="Arial"/>
              </a:endParaRPr>
            </a:p>
          </p:txBody>
        </p:sp>
      </p:grpSp>
      <p:grpSp>
        <p:nvGrpSpPr>
          <p:cNvPr id="153" name="Google Shape;153;p21"/>
          <p:cNvGrpSpPr/>
          <p:nvPr/>
        </p:nvGrpSpPr>
        <p:grpSpPr>
          <a:xfrm>
            <a:off x="7123200" y="3772475"/>
            <a:ext cx="1709100" cy="1214875"/>
            <a:chOff x="594500" y="1957150"/>
            <a:chExt cx="1709100" cy="1214875"/>
          </a:xfrm>
        </p:grpSpPr>
        <p:sp>
          <p:nvSpPr>
            <p:cNvPr id="154" name="Google Shape;154;p21"/>
            <p:cNvSpPr/>
            <p:nvPr/>
          </p:nvSpPr>
          <p:spPr>
            <a:xfrm>
              <a:off x="1151886" y="1957150"/>
              <a:ext cx="594300" cy="59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FF0000"/>
                </a:solidFill>
                <a:latin typeface="Arial"/>
                <a:ea typeface="Arial"/>
                <a:cs typeface="Arial"/>
                <a:sym typeface="Arial"/>
              </a:endParaRPr>
            </a:p>
          </p:txBody>
        </p:sp>
        <p:sp>
          <p:nvSpPr>
            <p:cNvPr id="155" name="Google Shape;155;p21"/>
            <p:cNvSpPr txBox="1"/>
            <p:nvPr/>
          </p:nvSpPr>
          <p:spPr>
            <a:xfrm>
              <a:off x="594500" y="2662025"/>
              <a:ext cx="1709100" cy="5100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lang="en" sz="800">
                  <a:solidFill>
                    <a:srgbClr val="FF0000"/>
                  </a:solidFill>
                </a:rPr>
                <a:t>You end up feeling tired and hungrier</a:t>
              </a:r>
              <a:endParaRPr b="1" i="0" sz="800" u="none" cap="none" strike="noStrike">
                <a:solidFill>
                  <a:srgbClr val="FF0000"/>
                </a:solidFill>
                <a:latin typeface="Arial"/>
                <a:ea typeface="Arial"/>
                <a:cs typeface="Arial"/>
                <a:sym typeface="Arial"/>
              </a:endParaRPr>
            </a:p>
          </p:txBody>
        </p:sp>
        <p:sp>
          <p:nvSpPr>
            <p:cNvPr id="156" name="Google Shape;156;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lang="en" sz="1100">
                  <a:solidFill>
                    <a:srgbClr val="FF0000"/>
                  </a:solidFill>
                </a:rPr>
                <a:t>4</a:t>
              </a:r>
              <a:endParaRPr b="1" i="0" sz="1100" u="none" cap="none" strike="noStrike">
                <a:solidFill>
                  <a:srgbClr val="FF0000"/>
                </a:solidFill>
                <a:latin typeface="Arial"/>
                <a:ea typeface="Arial"/>
                <a:cs typeface="Arial"/>
                <a:sym typeface="Arial"/>
              </a:endParaRPr>
            </a:p>
          </p:txBody>
        </p:sp>
      </p:grpSp>
      <p:pic>
        <p:nvPicPr>
          <p:cNvPr id="157" name="Google Shape;157;p21"/>
          <p:cNvPicPr preferRelativeResize="0"/>
          <p:nvPr/>
        </p:nvPicPr>
        <p:blipFill>
          <a:blip r:embed="rId3">
            <a:alphaModFix/>
          </a:blip>
          <a:stretch>
            <a:fillRect/>
          </a:stretch>
        </p:blipFill>
        <p:spPr>
          <a:xfrm>
            <a:off x="2608938" y="2502059"/>
            <a:ext cx="755675" cy="755675"/>
          </a:xfrm>
          <a:prstGeom prst="rect">
            <a:avLst/>
          </a:prstGeom>
          <a:noFill/>
          <a:ln>
            <a:noFill/>
          </a:ln>
        </p:spPr>
      </p:pic>
      <p:pic>
        <p:nvPicPr>
          <p:cNvPr id="158" name="Google Shape;158;p21"/>
          <p:cNvPicPr preferRelativeResize="0"/>
          <p:nvPr/>
        </p:nvPicPr>
        <p:blipFill rotWithShape="1">
          <a:blip r:embed="rId4">
            <a:alphaModFix/>
          </a:blip>
          <a:srcRect b="8147" l="28550" r="44729" t="0"/>
          <a:stretch/>
        </p:blipFill>
        <p:spPr>
          <a:xfrm>
            <a:off x="3958888" y="2473033"/>
            <a:ext cx="964425" cy="831775"/>
          </a:xfrm>
          <a:prstGeom prst="rect">
            <a:avLst/>
          </a:prstGeom>
          <a:noFill/>
          <a:ln>
            <a:noFill/>
          </a:ln>
        </p:spPr>
      </p:pic>
      <p:pic>
        <p:nvPicPr>
          <p:cNvPr id="159" name="Google Shape;159;p21"/>
          <p:cNvPicPr preferRelativeResize="0"/>
          <p:nvPr/>
        </p:nvPicPr>
        <p:blipFill rotWithShape="1">
          <a:blip r:embed="rId4">
            <a:alphaModFix/>
          </a:blip>
          <a:srcRect b="8147" l="56414" r="19892" t="0"/>
          <a:stretch/>
        </p:blipFill>
        <p:spPr>
          <a:xfrm>
            <a:off x="5841063" y="2473037"/>
            <a:ext cx="855163" cy="831775"/>
          </a:xfrm>
          <a:prstGeom prst="rect">
            <a:avLst/>
          </a:prstGeom>
          <a:noFill/>
          <a:ln>
            <a:noFill/>
          </a:ln>
        </p:spPr>
      </p:pic>
      <p:pic>
        <p:nvPicPr>
          <p:cNvPr id="160" name="Google Shape;160;p21"/>
          <p:cNvPicPr preferRelativeResize="0"/>
          <p:nvPr/>
        </p:nvPicPr>
        <p:blipFill>
          <a:blip r:embed="rId5">
            <a:alphaModFix/>
          </a:blip>
          <a:stretch>
            <a:fillRect/>
          </a:stretch>
        </p:blipFill>
        <p:spPr>
          <a:xfrm>
            <a:off x="8085868" y="2650488"/>
            <a:ext cx="746432" cy="730512"/>
          </a:xfrm>
          <a:prstGeom prst="rect">
            <a:avLst/>
          </a:prstGeom>
          <a:noFill/>
          <a:ln>
            <a:noFill/>
          </a:ln>
        </p:spPr>
      </p:pic>
      <p:cxnSp>
        <p:nvCxnSpPr>
          <p:cNvPr id="161" name="Google Shape;161;p21"/>
          <p:cNvCxnSpPr>
            <a:stCxn id="154" idx="0"/>
            <a:endCxn id="140" idx="0"/>
          </p:cNvCxnSpPr>
          <p:nvPr/>
        </p:nvCxnSpPr>
        <p:spPr>
          <a:xfrm rot="5400000">
            <a:off x="5412286" y="1210625"/>
            <a:ext cx="3600" cy="5127300"/>
          </a:xfrm>
          <a:prstGeom prst="bentConnector3">
            <a:avLst>
              <a:gd fmla="val -6614583" name="adj1"/>
            </a:avLst>
          </a:prstGeom>
          <a:noFill/>
          <a:ln cap="flat" cmpd="sng" w="9525">
            <a:solidFill>
              <a:srgbClr val="D84437"/>
            </a:solidFill>
            <a:prstDash val="solid"/>
            <a:round/>
            <a:headEnd len="med" w="med" type="diamond"/>
            <a:tailEnd len="med" w="med" type="triangle"/>
          </a:ln>
        </p:spPr>
      </p:cxnSp>
      <p:pic>
        <p:nvPicPr>
          <p:cNvPr id="162" name="Google Shape;162;p21"/>
          <p:cNvPicPr preferRelativeResize="0"/>
          <p:nvPr/>
        </p:nvPicPr>
        <p:blipFill>
          <a:blip r:embed="rId6">
            <a:alphaModFix/>
          </a:blip>
          <a:stretch>
            <a:fillRect/>
          </a:stretch>
        </p:blipFill>
        <p:spPr>
          <a:xfrm>
            <a:off x="7274050" y="2549225"/>
            <a:ext cx="678971" cy="663656"/>
          </a:xfrm>
          <a:prstGeom prst="rect">
            <a:avLst/>
          </a:prstGeom>
          <a:noFill/>
          <a:ln>
            <a:noFill/>
          </a:ln>
        </p:spPr>
      </p:pic>
      <p:cxnSp>
        <p:nvCxnSpPr>
          <p:cNvPr id="163" name="Google Shape;163;p21"/>
          <p:cNvCxnSpPr/>
          <p:nvPr/>
        </p:nvCxnSpPr>
        <p:spPr>
          <a:xfrm flipH="1">
            <a:off x="7817816" y="2626006"/>
            <a:ext cx="402000" cy="6579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265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Insulin Resistance in the Body vs Brain</a:t>
            </a:r>
            <a:endParaRPr sz="2320"/>
          </a:p>
        </p:txBody>
      </p:sp>
      <p:sp>
        <p:nvSpPr>
          <p:cNvPr id="169" name="Google Shape;169;p22"/>
          <p:cNvSpPr/>
          <p:nvPr/>
        </p:nvSpPr>
        <p:spPr>
          <a:xfrm>
            <a:off x="765860" y="990375"/>
            <a:ext cx="2575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Insulin Resistance in the body: </a:t>
            </a:r>
            <a:endParaRPr sz="1200">
              <a:solidFill>
                <a:schemeClr val="dk1"/>
              </a:solidFill>
            </a:endParaRPr>
          </a:p>
          <a:p>
            <a:pPr indent="0" lvl="0" marL="0" rtl="0" algn="ctr">
              <a:spcBef>
                <a:spcPts val="0"/>
              </a:spcBef>
              <a:spcAft>
                <a:spcPts val="0"/>
              </a:spcAft>
              <a:buNone/>
            </a:pPr>
            <a:r>
              <a:rPr lang="en" sz="1200">
                <a:solidFill>
                  <a:schemeClr val="dk1"/>
                </a:solidFill>
              </a:rPr>
              <a:t>A vicious cycle</a:t>
            </a:r>
            <a:endParaRPr b="1" sz="1200">
              <a:solidFill>
                <a:srgbClr val="6AA84F"/>
              </a:solidFill>
            </a:endParaRPr>
          </a:p>
        </p:txBody>
      </p:sp>
      <p:pic>
        <p:nvPicPr>
          <p:cNvPr id="170" name="Google Shape;170;p22"/>
          <p:cNvPicPr preferRelativeResize="0"/>
          <p:nvPr/>
        </p:nvPicPr>
        <p:blipFill>
          <a:blip r:embed="rId3">
            <a:alphaModFix/>
          </a:blip>
          <a:stretch>
            <a:fillRect/>
          </a:stretch>
        </p:blipFill>
        <p:spPr>
          <a:xfrm>
            <a:off x="552538" y="1500383"/>
            <a:ext cx="3001825" cy="3100317"/>
          </a:xfrm>
          <a:prstGeom prst="rect">
            <a:avLst/>
          </a:prstGeom>
          <a:noFill/>
          <a:ln>
            <a:noFill/>
          </a:ln>
        </p:spPr>
      </p:pic>
      <p:pic>
        <p:nvPicPr>
          <p:cNvPr id="171" name="Google Shape;171;p22"/>
          <p:cNvPicPr preferRelativeResize="0"/>
          <p:nvPr/>
        </p:nvPicPr>
        <p:blipFill rotWithShape="1">
          <a:blip r:embed="rId4">
            <a:alphaModFix/>
          </a:blip>
          <a:srcRect b="4287" l="0" r="0" t="0"/>
          <a:stretch/>
        </p:blipFill>
        <p:spPr>
          <a:xfrm>
            <a:off x="5069275" y="1854200"/>
            <a:ext cx="3729900" cy="2746500"/>
          </a:xfrm>
          <a:prstGeom prst="rect">
            <a:avLst/>
          </a:prstGeom>
          <a:noFill/>
          <a:ln>
            <a:noFill/>
          </a:ln>
        </p:spPr>
      </p:pic>
      <p:sp>
        <p:nvSpPr>
          <p:cNvPr id="172" name="Google Shape;172;p22"/>
          <p:cNvSpPr/>
          <p:nvPr/>
        </p:nvSpPr>
        <p:spPr>
          <a:xfrm>
            <a:off x="5482975" y="969075"/>
            <a:ext cx="2902500" cy="5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Insulin Resistance in the brain: </a:t>
            </a:r>
            <a:endParaRPr sz="1200">
              <a:solidFill>
                <a:schemeClr val="dk1"/>
              </a:solidFill>
            </a:endParaRPr>
          </a:p>
          <a:p>
            <a:pPr indent="0" lvl="0" marL="0" rtl="0" algn="ctr">
              <a:spcBef>
                <a:spcPts val="0"/>
              </a:spcBef>
              <a:spcAft>
                <a:spcPts val="0"/>
              </a:spcAft>
              <a:buNone/>
            </a:pPr>
            <a:r>
              <a:rPr lang="en" sz="1200">
                <a:solidFill>
                  <a:schemeClr val="dk1"/>
                </a:solidFill>
              </a:rPr>
              <a:t>Disrupts various functions</a:t>
            </a:r>
            <a:endParaRPr b="1" sz="1200">
              <a:solidFill>
                <a:srgbClr val="6AA84F"/>
              </a:solidFill>
            </a:endParaRPr>
          </a:p>
        </p:txBody>
      </p:sp>
      <p:cxnSp>
        <p:nvCxnSpPr>
          <p:cNvPr id="173" name="Google Shape;173;p22"/>
          <p:cNvCxnSpPr/>
          <p:nvPr/>
        </p:nvCxnSpPr>
        <p:spPr>
          <a:xfrm>
            <a:off x="4435125" y="1279175"/>
            <a:ext cx="9000" cy="3372300"/>
          </a:xfrm>
          <a:prstGeom prst="straightConnector1">
            <a:avLst/>
          </a:prstGeom>
          <a:noFill/>
          <a:ln cap="flat" cmpd="sng" w="9525">
            <a:solidFill>
              <a:srgbClr val="C2C2C2"/>
            </a:solidFill>
            <a:prstDash val="dash"/>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887"/>
              <a:t>Research: How Insulin Resistance Shows Up in Early Alzheimer’s Disease </a:t>
            </a:r>
            <a:endParaRPr sz="1887"/>
          </a:p>
        </p:txBody>
      </p:sp>
      <p:grpSp>
        <p:nvGrpSpPr>
          <p:cNvPr id="179" name="Google Shape;179;p23"/>
          <p:cNvGrpSpPr/>
          <p:nvPr/>
        </p:nvGrpSpPr>
        <p:grpSpPr>
          <a:xfrm>
            <a:off x="357325" y="2411925"/>
            <a:ext cx="1244700" cy="890700"/>
            <a:chOff x="1487676" y="2484750"/>
            <a:chExt cx="1244700" cy="890700"/>
          </a:xfrm>
        </p:grpSpPr>
        <p:sp>
          <p:nvSpPr>
            <p:cNvPr id="180" name="Google Shape;180;p23"/>
            <p:cNvSpPr/>
            <p:nvPr/>
          </p:nvSpPr>
          <p:spPr>
            <a:xfrm>
              <a:off x="1487676" y="2741550"/>
              <a:ext cx="1244700" cy="6339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666666"/>
                  </a:solidFill>
                </a:rPr>
                <a:t>Insulin resistance in </a:t>
              </a:r>
              <a:r>
                <a:rPr b="1" lang="en" sz="1100">
                  <a:solidFill>
                    <a:srgbClr val="666666"/>
                  </a:solidFill>
                </a:rPr>
                <a:t>the brain</a:t>
              </a:r>
              <a:endParaRPr b="1" i="0" sz="1100" u="none" cap="none" strike="noStrike">
                <a:solidFill>
                  <a:srgbClr val="666666"/>
                </a:solidFill>
                <a:latin typeface="Arial"/>
                <a:ea typeface="Arial"/>
                <a:cs typeface="Arial"/>
                <a:sym typeface="Arial"/>
              </a:endParaRPr>
            </a:p>
          </p:txBody>
        </p:sp>
        <p:sp>
          <p:nvSpPr>
            <p:cNvPr id="181" name="Google Shape;181;p23"/>
            <p:cNvSpPr/>
            <p:nvPr/>
          </p:nvSpPr>
          <p:spPr>
            <a:xfrm>
              <a:off x="2023025" y="2484750"/>
              <a:ext cx="174000" cy="1740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cxnSp>
        <p:nvCxnSpPr>
          <p:cNvPr id="182" name="Google Shape;182;p23"/>
          <p:cNvCxnSpPr>
            <a:stCxn id="183" idx="6"/>
            <a:endCxn id="184" idx="2"/>
          </p:cNvCxnSpPr>
          <p:nvPr/>
        </p:nvCxnSpPr>
        <p:spPr>
          <a:xfrm flipH="1" rot="10800000">
            <a:off x="3474846" y="1318466"/>
            <a:ext cx="1554300" cy="2625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185" name="Google Shape;185;p23"/>
          <p:cNvCxnSpPr>
            <a:stCxn id="183" idx="6"/>
          </p:cNvCxnSpPr>
          <p:nvPr/>
        </p:nvCxnSpPr>
        <p:spPr>
          <a:xfrm>
            <a:off x="3474846" y="1580966"/>
            <a:ext cx="1562100" cy="4995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186" name="Google Shape;186;p23"/>
          <p:cNvGrpSpPr/>
          <p:nvPr/>
        </p:nvGrpSpPr>
        <p:grpSpPr>
          <a:xfrm>
            <a:off x="5029207" y="1158775"/>
            <a:ext cx="2324377" cy="319200"/>
            <a:chOff x="3650050" y="1504100"/>
            <a:chExt cx="2197784" cy="319200"/>
          </a:xfrm>
        </p:grpSpPr>
        <p:sp>
          <p:nvSpPr>
            <p:cNvPr id="187" name="Google Shape;187;p23"/>
            <p:cNvSpPr/>
            <p:nvPr/>
          </p:nvSpPr>
          <p:spPr>
            <a:xfrm>
              <a:off x="3824034" y="1504100"/>
              <a:ext cx="20238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FBBC05"/>
                  </a:solidFill>
                </a:rPr>
                <a:t>Impaired</a:t>
              </a:r>
              <a:endParaRPr b="1" sz="1200">
                <a:solidFill>
                  <a:srgbClr val="FBBC05"/>
                </a:solidFill>
              </a:endParaRPr>
            </a:p>
            <a:p>
              <a:pPr indent="0" lvl="0" marL="0" marR="0" rtl="0" algn="l">
                <a:lnSpc>
                  <a:spcPct val="100000"/>
                </a:lnSpc>
                <a:spcBef>
                  <a:spcPts val="0"/>
                </a:spcBef>
                <a:spcAft>
                  <a:spcPts val="0"/>
                </a:spcAft>
                <a:buClr>
                  <a:srgbClr val="000000"/>
                </a:buClr>
                <a:buSzPts val="1200"/>
                <a:buFont typeface="Arial"/>
                <a:buNone/>
              </a:pPr>
              <a:r>
                <a:rPr b="1" lang="en" sz="1200">
                  <a:solidFill>
                    <a:srgbClr val="FBBC05"/>
                  </a:solidFill>
                </a:rPr>
                <a:t>Cognition </a:t>
              </a:r>
              <a:endParaRPr i="0" sz="1200" u="none" cap="none" strike="noStrike">
                <a:solidFill>
                  <a:schemeClr val="dk1"/>
                </a:solidFill>
              </a:endParaRPr>
            </a:p>
          </p:txBody>
        </p:sp>
        <p:sp>
          <p:nvSpPr>
            <p:cNvPr id="184" name="Google Shape;184;p23"/>
            <p:cNvSpPr/>
            <p:nvPr/>
          </p:nvSpPr>
          <p:spPr>
            <a:xfrm>
              <a:off x="3650050" y="1576708"/>
              <a:ext cx="174000" cy="174000"/>
            </a:xfrm>
            <a:prstGeom prst="ellipse">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BBC05"/>
                </a:solidFill>
                <a:latin typeface="Arial"/>
                <a:ea typeface="Arial"/>
                <a:cs typeface="Arial"/>
                <a:sym typeface="Arial"/>
              </a:endParaRPr>
            </a:p>
          </p:txBody>
        </p:sp>
      </p:grpSp>
      <p:cxnSp>
        <p:nvCxnSpPr>
          <p:cNvPr id="188" name="Google Shape;188;p23"/>
          <p:cNvCxnSpPr>
            <a:stCxn id="181" idx="6"/>
            <a:endCxn id="183" idx="2"/>
          </p:cNvCxnSpPr>
          <p:nvPr/>
        </p:nvCxnSpPr>
        <p:spPr>
          <a:xfrm flipH="1" rot="10800000">
            <a:off x="1066674" y="1580925"/>
            <a:ext cx="2234100" cy="918000"/>
          </a:xfrm>
          <a:prstGeom prst="bentConnector3">
            <a:avLst>
              <a:gd fmla="val 70185" name="adj1"/>
            </a:avLst>
          </a:prstGeom>
          <a:noFill/>
          <a:ln cap="flat" cmpd="sng" w="9525">
            <a:solidFill>
              <a:srgbClr val="C2C2C2"/>
            </a:solidFill>
            <a:prstDash val="solid"/>
            <a:round/>
            <a:headEnd len="sm" w="sm" type="none"/>
            <a:tailEnd len="sm" w="sm" type="none"/>
          </a:ln>
        </p:spPr>
      </p:cxnSp>
      <p:cxnSp>
        <p:nvCxnSpPr>
          <p:cNvPr id="189" name="Google Shape;189;p23"/>
          <p:cNvCxnSpPr/>
          <p:nvPr/>
        </p:nvCxnSpPr>
        <p:spPr>
          <a:xfrm>
            <a:off x="6090998" y="1318375"/>
            <a:ext cx="323400" cy="0"/>
          </a:xfrm>
          <a:prstGeom prst="straightConnector1">
            <a:avLst/>
          </a:prstGeom>
          <a:noFill/>
          <a:ln cap="flat" cmpd="sng" w="9525">
            <a:solidFill>
              <a:srgbClr val="CCCCCC"/>
            </a:solidFill>
            <a:prstDash val="solid"/>
            <a:round/>
            <a:headEnd len="sm" w="sm" type="none"/>
            <a:tailEnd len="sm" w="sm" type="none"/>
          </a:ln>
        </p:spPr>
      </p:cxnSp>
      <p:grpSp>
        <p:nvGrpSpPr>
          <p:cNvPr id="190" name="Google Shape;190;p23"/>
          <p:cNvGrpSpPr/>
          <p:nvPr/>
        </p:nvGrpSpPr>
        <p:grpSpPr>
          <a:xfrm>
            <a:off x="1283900" y="698425"/>
            <a:ext cx="2324400" cy="958300"/>
            <a:chOff x="1072879" y="1558267"/>
            <a:chExt cx="2324400" cy="1100483"/>
          </a:xfrm>
        </p:grpSpPr>
        <p:sp>
          <p:nvSpPr>
            <p:cNvPr id="191" name="Google Shape;191;p23"/>
            <p:cNvSpPr/>
            <p:nvPr/>
          </p:nvSpPr>
          <p:spPr>
            <a:xfrm>
              <a:off x="1072879" y="1558267"/>
              <a:ext cx="2324400" cy="839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lang="en" sz="1100">
                  <a:solidFill>
                    <a:srgbClr val="666666"/>
                  </a:solidFill>
                </a:rPr>
                <a:t>Hippocampal neurogenesis</a:t>
              </a:r>
              <a:r>
                <a:rPr lang="en" sz="1100">
                  <a:solidFill>
                    <a:srgbClr val="666666"/>
                  </a:solidFill>
                </a:rPr>
                <a:t>:</a:t>
              </a:r>
              <a:endParaRPr sz="1100">
                <a:solidFill>
                  <a:srgbClr val="666666"/>
                </a:solidFill>
              </a:endParaRPr>
            </a:p>
            <a:p>
              <a:pPr indent="0" lvl="0" marL="0" marR="0" rtl="0" algn="r">
                <a:lnSpc>
                  <a:spcPct val="100000"/>
                </a:lnSpc>
                <a:spcBef>
                  <a:spcPts val="0"/>
                </a:spcBef>
                <a:spcAft>
                  <a:spcPts val="0"/>
                </a:spcAft>
                <a:buClr>
                  <a:srgbClr val="000000"/>
                </a:buClr>
                <a:buSzPts val="1100"/>
                <a:buFont typeface="Arial"/>
                <a:buNone/>
              </a:pPr>
              <a:r>
                <a:rPr lang="en" sz="1100">
                  <a:solidFill>
                    <a:srgbClr val="666666"/>
                  </a:solidFill>
                </a:rPr>
                <a:t>Causes cognitive dysfunction, </a:t>
              </a:r>
              <a:r>
                <a:rPr lang="en" sz="1100">
                  <a:solidFill>
                    <a:srgbClr val="666666"/>
                  </a:solidFill>
                </a:rPr>
                <a:t>depleting learning and memory functions</a:t>
              </a:r>
              <a:endParaRPr i="0" sz="1100" u="none" cap="none" strike="noStrike">
                <a:solidFill>
                  <a:srgbClr val="666666"/>
                </a:solidFill>
              </a:endParaRPr>
            </a:p>
          </p:txBody>
        </p:sp>
        <p:sp>
          <p:nvSpPr>
            <p:cNvPr id="183" name="Google Shape;183;p23"/>
            <p:cNvSpPr/>
            <p:nvPr/>
          </p:nvSpPr>
          <p:spPr>
            <a:xfrm>
              <a:off x="3089825" y="2484750"/>
              <a:ext cx="174000" cy="1740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666666"/>
                </a:solidFill>
              </a:endParaRPr>
            </a:p>
          </p:txBody>
        </p:sp>
      </p:grpSp>
      <p:grpSp>
        <p:nvGrpSpPr>
          <p:cNvPr id="192" name="Google Shape;192;p23"/>
          <p:cNvGrpSpPr/>
          <p:nvPr/>
        </p:nvGrpSpPr>
        <p:grpSpPr>
          <a:xfrm>
            <a:off x="5029207" y="1943497"/>
            <a:ext cx="1662568" cy="399003"/>
            <a:chOff x="3505950" y="1907822"/>
            <a:chExt cx="1572020" cy="399003"/>
          </a:xfrm>
        </p:grpSpPr>
        <p:sp>
          <p:nvSpPr>
            <p:cNvPr id="193" name="Google Shape;193;p23"/>
            <p:cNvSpPr/>
            <p:nvPr/>
          </p:nvSpPr>
          <p:spPr>
            <a:xfrm>
              <a:off x="3679970" y="1987625"/>
              <a:ext cx="13980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FBBC05"/>
                  </a:solidFill>
                </a:rPr>
                <a:t>Impaired Learning and Memory</a:t>
              </a:r>
              <a:endParaRPr b="1" i="0" sz="1200" u="none" cap="none" strike="noStrike">
                <a:solidFill>
                  <a:srgbClr val="FBBC05"/>
                </a:solidFill>
                <a:latin typeface="Arial"/>
                <a:ea typeface="Arial"/>
                <a:cs typeface="Arial"/>
                <a:sym typeface="Arial"/>
              </a:endParaRPr>
            </a:p>
          </p:txBody>
        </p:sp>
        <p:sp>
          <p:nvSpPr>
            <p:cNvPr id="194" name="Google Shape;194;p23"/>
            <p:cNvSpPr/>
            <p:nvPr/>
          </p:nvSpPr>
          <p:spPr>
            <a:xfrm>
              <a:off x="3505950" y="1907822"/>
              <a:ext cx="174000" cy="174000"/>
            </a:xfrm>
            <a:prstGeom prst="ellipse">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BBC05"/>
                </a:solidFill>
                <a:latin typeface="Arial"/>
                <a:ea typeface="Arial"/>
                <a:cs typeface="Arial"/>
                <a:sym typeface="Arial"/>
              </a:endParaRPr>
            </a:p>
          </p:txBody>
        </p:sp>
      </p:grpSp>
      <p:sp>
        <p:nvSpPr>
          <p:cNvPr id="195" name="Google Shape;195;p23"/>
          <p:cNvSpPr/>
          <p:nvPr/>
        </p:nvSpPr>
        <p:spPr>
          <a:xfrm>
            <a:off x="6727525" y="1796650"/>
            <a:ext cx="2159100" cy="6480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dk2"/>
                </a:solidFill>
              </a:rPr>
              <a:t>Hippocampal synaptic plasticity is what regulates </a:t>
            </a:r>
            <a:r>
              <a:rPr b="1" lang="en" sz="1100">
                <a:solidFill>
                  <a:schemeClr val="dk2"/>
                </a:solidFill>
              </a:rPr>
              <a:t>learning and memory.</a:t>
            </a:r>
            <a:r>
              <a:rPr lang="en" sz="1100">
                <a:solidFill>
                  <a:schemeClr val="dk2"/>
                </a:solidFill>
              </a:rPr>
              <a:t> This process is dependent on healthy insulin function </a:t>
            </a:r>
            <a:endParaRPr i="0" sz="800" u="none" cap="none" strike="noStrike">
              <a:solidFill>
                <a:schemeClr val="dk2"/>
              </a:solidFill>
            </a:endParaRPr>
          </a:p>
        </p:txBody>
      </p:sp>
      <p:sp>
        <p:nvSpPr>
          <p:cNvPr id="196" name="Google Shape;196;p23"/>
          <p:cNvSpPr/>
          <p:nvPr/>
        </p:nvSpPr>
        <p:spPr>
          <a:xfrm>
            <a:off x="2506296" y="2407567"/>
            <a:ext cx="174000" cy="1740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97" name="Google Shape;197;p23"/>
          <p:cNvSpPr/>
          <p:nvPr/>
        </p:nvSpPr>
        <p:spPr>
          <a:xfrm>
            <a:off x="1932775" y="2668725"/>
            <a:ext cx="1824900" cy="730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666666"/>
                </a:solidFill>
              </a:rPr>
              <a:t>Hippocampal insulin</a:t>
            </a:r>
            <a:r>
              <a:rPr lang="en" sz="1100">
                <a:solidFill>
                  <a:srgbClr val="666666"/>
                </a:solidFill>
              </a:rPr>
              <a:t>: </a:t>
            </a:r>
            <a:r>
              <a:rPr lang="en" sz="1100">
                <a:solidFill>
                  <a:srgbClr val="666666"/>
                </a:solidFill>
              </a:rPr>
              <a:t>Dysregulated  physiological cognitive processes</a:t>
            </a:r>
            <a:endParaRPr i="0" sz="1100" u="none" cap="none" strike="noStrike">
              <a:solidFill>
                <a:srgbClr val="666666"/>
              </a:solidFill>
            </a:endParaRPr>
          </a:p>
        </p:txBody>
      </p:sp>
      <p:cxnSp>
        <p:nvCxnSpPr>
          <p:cNvPr id="198" name="Google Shape;198;p23"/>
          <p:cNvCxnSpPr/>
          <p:nvPr/>
        </p:nvCxnSpPr>
        <p:spPr>
          <a:xfrm>
            <a:off x="6395798" y="2156575"/>
            <a:ext cx="323400" cy="0"/>
          </a:xfrm>
          <a:prstGeom prst="straightConnector1">
            <a:avLst/>
          </a:prstGeom>
          <a:noFill/>
          <a:ln cap="flat" cmpd="sng" w="9525">
            <a:solidFill>
              <a:srgbClr val="CCCCCC"/>
            </a:solidFill>
            <a:prstDash val="solid"/>
            <a:round/>
            <a:headEnd len="sm" w="sm" type="none"/>
            <a:tailEnd len="sm" w="sm" type="none"/>
          </a:ln>
        </p:spPr>
      </p:cxnSp>
      <p:sp>
        <p:nvSpPr>
          <p:cNvPr id="199" name="Google Shape;199;p23"/>
          <p:cNvSpPr txBox="1"/>
          <p:nvPr/>
        </p:nvSpPr>
        <p:spPr>
          <a:xfrm>
            <a:off x="317725" y="4655550"/>
            <a:ext cx="83859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B1B1B"/>
              </a:buClr>
              <a:buSzPts val="1200"/>
              <a:buChar char="●"/>
            </a:pPr>
            <a:r>
              <a:rPr b="1" lang="en" sz="1200">
                <a:solidFill>
                  <a:srgbClr val="FFAB40"/>
                </a:solidFill>
              </a:rPr>
              <a:t>Anti Diabetic and Hormonal Therapies have a known progressive effect on patients with AD</a:t>
            </a:r>
            <a:endParaRPr sz="1200"/>
          </a:p>
        </p:txBody>
      </p:sp>
      <p:sp>
        <p:nvSpPr>
          <p:cNvPr id="200" name="Google Shape;200;p23"/>
          <p:cNvSpPr/>
          <p:nvPr/>
        </p:nvSpPr>
        <p:spPr>
          <a:xfrm>
            <a:off x="6493075" y="965375"/>
            <a:ext cx="2159100" cy="615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666666"/>
                </a:solidFill>
              </a:rPr>
              <a:t>Decreased ability to regulate metabolism. </a:t>
            </a:r>
            <a:r>
              <a:rPr b="1" lang="en" sz="1100">
                <a:solidFill>
                  <a:srgbClr val="666666"/>
                </a:solidFill>
              </a:rPr>
              <a:t>Impaired cognition and mood</a:t>
            </a:r>
            <a:endParaRPr b="1" sz="1200">
              <a:solidFill>
                <a:srgbClr val="666666"/>
              </a:solidFill>
            </a:endParaRPr>
          </a:p>
        </p:txBody>
      </p:sp>
      <p:cxnSp>
        <p:nvCxnSpPr>
          <p:cNvPr id="201" name="Google Shape;201;p23"/>
          <p:cNvCxnSpPr>
            <a:stCxn id="183" idx="6"/>
            <a:endCxn id="202" idx="2"/>
          </p:cNvCxnSpPr>
          <p:nvPr/>
        </p:nvCxnSpPr>
        <p:spPr>
          <a:xfrm>
            <a:off x="3474846" y="1580966"/>
            <a:ext cx="1554300" cy="1242600"/>
          </a:xfrm>
          <a:prstGeom prst="bentConnector3">
            <a:avLst>
              <a:gd fmla="val 50002" name="adj1"/>
            </a:avLst>
          </a:prstGeom>
          <a:noFill/>
          <a:ln cap="flat" cmpd="sng" w="9525">
            <a:solidFill>
              <a:srgbClr val="C2C2C2"/>
            </a:solidFill>
            <a:prstDash val="solid"/>
            <a:round/>
            <a:headEnd len="sm" w="sm" type="none"/>
            <a:tailEnd len="sm" w="sm" type="none"/>
          </a:ln>
        </p:spPr>
      </p:cxnSp>
      <p:grpSp>
        <p:nvGrpSpPr>
          <p:cNvPr id="203" name="Google Shape;203;p23"/>
          <p:cNvGrpSpPr/>
          <p:nvPr/>
        </p:nvGrpSpPr>
        <p:grpSpPr>
          <a:xfrm>
            <a:off x="5029207" y="2736522"/>
            <a:ext cx="1662568" cy="322803"/>
            <a:chOff x="3505950" y="1984022"/>
            <a:chExt cx="1572020" cy="322803"/>
          </a:xfrm>
        </p:grpSpPr>
        <p:sp>
          <p:nvSpPr>
            <p:cNvPr id="204" name="Google Shape;204;p23"/>
            <p:cNvSpPr/>
            <p:nvPr/>
          </p:nvSpPr>
          <p:spPr>
            <a:xfrm>
              <a:off x="3679970" y="1987625"/>
              <a:ext cx="13980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FBBC05"/>
                  </a:solidFill>
                </a:rPr>
                <a:t>Stimulated Tau Production</a:t>
              </a:r>
              <a:endParaRPr b="1" i="0" sz="1200" u="none" cap="none" strike="noStrike">
                <a:solidFill>
                  <a:srgbClr val="FBBC05"/>
                </a:solidFill>
                <a:latin typeface="Arial"/>
                <a:ea typeface="Arial"/>
                <a:cs typeface="Arial"/>
                <a:sym typeface="Arial"/>
              </a:endParaRPr>
            </a:p>
          </p:txBody>
        </p:sp>
        <p:sp>
          <p:nvSpPr>
            <p:cNvPr id="202" name="Google Shape;202;p23"/>
            <p:cNvSpPr/>
            <p:nvPr/>
          </p:nvSpPr>
          <p:spPr>
            <a:xfrm>
              <a:off x="3505950" y="1984022"/>
              <a:ext cx="174000" cy="174000"/>
            </a:xfrm>
            <a:prstGeom prst="ellipse">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BBC05"/>
                </a:solidFill>
                <a:latin typeface="Arial"/>
                <a:ea typeface="Arial"/>
                <a:cs typeface="Arial"/>
                <a:sym typeface="Arial"/>
              </a:endParaRPr>
            </a:p>
          </p:txBody>
        </p:sp>
      </p:grpSp>
      <p:cxnSp>
        <p:nvCxnSpPr>
          <p:cNvPr id="205" name="Google Shape;205;p23"/>
          <p:cNvCxnSpPr/>
          <p:nvPr/>
        </p:nvCxnSpPr>
        <p:spPr>
          <a:xfrm>
            <a:off x="6395798" y="2994775"/>
            <a:ext cx="323400" cy="0"/>
          </a:xfrm>
          <a:prstGeom prst="straightConnector1">
            <a:avLst/>
          </a:prstGeom>
          <a:noFill/>
          <a:ln cap="flat" cmpd="sng" w="9525">
            <a:solidFill>
              <a:srgbClr val="CCCCCC"/>
            </a:solidFill>
            <a:prstDash val="solid"/>
            <a:round/>
            <a:headEnd len="sm" w="sm" type="none"/>
            <a:tailEnd len="sm" w="sm" type="none"/>
          </a:ln>
        </p:spPr>
      </p:cxnSp>
      <p:sp>
        <p:nvSpPr>
          <p:cNvPr id="206" name="Google Shape;206;p23"/>
          <p:cNvSpPr/>
          <p:nvPr/>
        </p:nvSpPr>
        <p:spPr>
          <a:xfrm>
            <a:off x="6797875" y="2794175"/>
            <a:ext cx="2159100" cy="615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Increased Tau protein in the brain </a:t>
            </a:r>
            <a:r>
              <a:rPr b="1" lang="en" sz="1100">
                <a:solidFill>
                  <a:srgbClr val="666666"/>
                </a:solidFill>
              </a:rPr>
              <a:t>relates to worsening stages of the disease</a:t>
            </a:r>
            <a:endParaRPr b="1" sz="1200">
              <a:solidFill>
                <a:srgbClr val="666666"/>
              </a:solidFill>
            </a:endParaRPr>
          </a:p>
        </p:txBody>
      </p:sp>
      <p:sp>
        <p:nvSpPr>
          <p:cNvPr id="207" name="Google Shape;207;p23"/>
          <p:cNvSpPr txBox="1"/>
          <p:nvPr/>
        </p:nvSpPr>
        <p:spPr>
          <a:xfrm>
            <a:off x="317725" y="3664550"/>
            <a:ext cx="83343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B1B1B"/>
              </a:buClr>
              <a:buSzPts val="1200"/>
              <a:buChar char="●"/>
            </a:pPr>
            <a:r>
              <a:rPr b="1" lang="en" sz="1200">
                <a:solidFill>
                  <a:srgbClr val="FFAB40"/>
                </a:solidFill>
              </a:rPr>
              <a:t>Definition: </a:t>
            </a:r>
            <a:r>
              <a:rPr lang="en" sz="1200">
                <a:solidFill>
                  <a:srgbClr val="1B1B1B"/>
                </a:solidFill>
                <a:highlight>
                  <a:srgbClr val="FFFFFF"/>
                </a:highlight>
              </a:rPr>
              <a:t>Insulin resistance may be defined as the failure of brain cells to respond to insulin. AD is regarded as diabetes mellitus of the brain.</a:t>
            </a:r>
            <a:endParaRPr sz="1200">
              <a:solidFill>
                <a:srgbClr val="3C4043"/>
              </a:solidFill>
            </a:endParaRPr>
          </a:p>
        </p:txBody>
      </p:sp>
      <p:sp>
        <p:nvSpPr>
          <p:cNvPr id="208" name="Google Shape;208;p23"/>
          <p:cNvSpPr txBox="1"/>
          <p:nvPr/>
        </p:nvSpPr>
        <p:spPr>
          <a:xfrm>
            <a:off x="317725" y="4198350"/>
            <a:ext cx="83859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B1B1B"/>
              </a:buClr>
              <a:buSzPts val="1200"/>
              <a:buChar char="●"/>
            </a:pPr>
            <a:r>
              <a:rPr b="1" lang="en" sz="1200">
                <a:solidFill>
                  <a:srgbClr val="FFAB40"/>
                </a:solidFill>
              </a:rPr>
              <a:t>Reason:</a:t>
            </a:r>
            <a:r>
              <a:rPr lang="en" sz="1200">
                <a:solidFill>
                  <a:srgbClr val="1B1B1B"/>
                </a:solidFill>
              </a:rPr>
              <a:t> Lack of response to insulin may be due to various causes, including downregulation of insulin receptors, the inability of IR to bind insulin or an impairment of the insulin cascade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